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Canva Sans Bold" panose="020B0604020202020204" charset="0"/>
      <p:regular r:id="rId19"/>
    </p:embeddedFont>
    <p:embeddedFont>
      <p:font typeface="Gotham Bold" panose="020B0604020202020204" charset="0"/>
      <p:regular r:id="rId20"/>
    </p:embeddedFont>
    <p:embeddedFont>
      <p:font typeface="Telegraf" panose="020B0604020202020204" charset="0"/>
      <p:regular r:id="rId21"/>
    </p:embeddedFont>
    <p:embeddedFont>
      <p:font typeface="Telegraf Bold" panose="020B0604020202020204" charset="0"/>
      <p:regular r:id="rId22"/>
    </p:embeddedFont>
    <p:embeddedFont>
      <p:font typeface="Telegraf Extra-Ligh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1" d="100"/>
          <a:sy n="51" d="100"/>
        </p:scale>
        <p:origin x="182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8100000">
            <a:off x="-3456295" y="1660603"/>
            <a:ext cx="14900141" cy="17252795"/>
          </a:xfrm>
          <a:custGeom>
            <a:avLst/>
            <a:gdLst/>
            <a:ahLst/>
            <a:cxnLst/>
            <a:rect l="l" t="t" r="r" b="b"/>
            <a:pathLst>
              <a:path w="14900141" h="17252795">
                <a:moveTo>
                  <a:pt x="0" y="0"/>
                </a:moveTo>
                <a:lnTo>
                  <a:pt x="14900141" y="0"/>
                </a:lnTo>
                <a:lnTo>
                  <a:pt x="14900141" y="17252794"/>
                </a:lnTo>
                <a:lnTo>
                  <a:pt x="0" y="17252794"/>
                </a:lnTo>
                <a:lnTo>
                  <a:pt x="0" y="0"/>
                </a:lnTo>
                <a:close/>
              </a:path>
            </a:pathLst>
          </a:custGeom>
          <a:blipFill>
            <a:blip r:embed="rId2">
              <a:alphaModFix amt="64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TextBox 3"/>
          <p:cNvSpPr txBox="1"/>
          <p:nvPr/>
        </p:nvSpPr>
        <p:spPr>
          <a:xfrm>
            <a:off x="3359490" y="5257936"/>
            <a:ext cx="11569020" cy="915641"/>
          </a:xfrm>
          <a:prstGeom prst="rect">
            <a:avLst/>
          </a:prstGeom>
        </p:spPr>
        <p:txBody>
          <a:bodyPr lIns="0" tIns="0" rIns="0" bIns="0" rtlCol="0" anchor="t">
            <a:spAutoFit/>
          </a:bodyPr>
          <a:lstStyle/>
          <a:p>
            <a:pPr algn="ctr">
              <a:lnSpc>
                <a:spcPts val="6965"/>
              </a:lnSpc>
              <a:spcBef>
                <a:spcPct val="0"/>
              </a:spcBef>
            </a:pPr>
            <a:r>
              <a:rPr lang="en-US" sz="4975">
                <a:solidFill>
                  <a:srgbClr val="FFFFFF"/>
                </a:solidFill>
                <a:latin typeface="Telegraf Extra-Light"/>
              </a:rPr>
              <a:t>Revolutionizing Healthcare</a:t>
            </a:r>
          </a:p>
        </p:txBody>
      </p:sp>
      <p:sp>
        <p:nvSpPr>
          <p:cNvPr id="4" name="TextBox 4"/>
          <p:cNvSpPr txBox="1"/>
          <p:nvPr/>
        </p:nvSpPr>
        <p:spPr>
          <a:xfrm>
            <a:off x="3439629" y="3875298"/>
            <a:ext cx="11408743" cy="1447003"/>
          </a:xfrm>
          <a:prstGeom prst="rect">
            <a:avLst/>
          </a:prstGeom>
        </p:spPr>
        <p:txBody>
          <a:bodyPr lIns="0" tIns="0" rIns="0" bIns="0" rtlCol="0" anchor="t">
            <a:spAutoFit/>
          </a:bodyPr>
          <a:lstStyle/>
          <a:p>
            <a:pPr algn="ctr">
              <a:lnSpc>
                <a:spcPts val="11175"/>
              </a:lnSpc>
              <a:spcBef>
                <a:spcPct val="0"/>
              </a:spcBef>
            </a:pPr>
            <a:r>
              <a:rPr lang="en-US" sz="7982">
                <a:solidFill>
                  <a:srgbClr val="FFFFFF"/>
                </a:solidFill>
                <a:latin typeface="Telegraf Bold"/>
              </a:rPr>
              <a:t>THE FUTURE IS HERE</a:t>
            </a:r>
          </a:p>
        </p:txBody>
      </p:sp>
      <p:sp>
        <p:nvSpPr>
          <p:cNvPr id="5" name="AutoShape 5"/>
          <p:cNvSpPr/>
          <p:nvPr/>
        </p:nvSpPr>
        <p:spPr>
          <a:xfrm flipV="1">
            <a:off x="2816056" y="9248775"/>
            <a:ext cx="13350772" cy="9525"/>
          </a:xfrm>
          <a:prstGeom prst="line">
            <a:avLst/>
          </a:prstGeom>
          <a:ln w="19050" cap="flat">
            <a:solidFill>
              <a:srgbClr val="FFFFFF"/>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171664" y="4274503"/>
            <a:ext cx="5944671"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9186" y="4185804"/>
            <a:ext cx="2917904" cy="3070143"/>
            <a:chOff x="0" y="0"/>
            <a:chExt cx="5842000" cy="6146800"/>
          </a:xfrm>
        </p:grpSpPr>
        <p:sp>
          <p:nvSpPr>
            <p:cNvPr id="3" name="Freeform 3"/>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2"/>
              <a:stretch>
                <a:fillRect t="-8172"/>
              </a:stretch>
            </a:blipFill>
          </p:spPr>
        </p:sp>
        <p:sp>
          <p:nvSpPr>
            <p:cNvPr id="4" name="Freeform 4"/>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grpSp>
        <p:nvGrpSpPr>
          <p:cNvPr id="5" name="Group 5"/>
          <p:cNvGrpSpPr>
            <a:grpSpLocks noChangeAspect="1"/>
          </p:cNvGrpSpPr>
          <p:nvPr/>
        </p:nvGrpSpPr>
        <p:grpSpPr>
          <a:xfrm>
            <a:off x="5163391" y="4185804"/>
            <a:ext cx="2917904" cy="3070143"/>
            <a:chOff x="0" y="0"/>
            <a:chExt cx="5842000" cy="6146800"/>
          </a:xfrm>
        </p:grpSpPr>
        <p:sp>
          <p:nvSpPr>
            <p:cNvPr id="6" name="Freeform 6"/>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4"/>
              <a:stretch>
                <a:fillRect t="-14076" b="-14076"/>
              </a:stretch>
            </a:blipFill>
          </p:spPr>
        </p:sp>
        <p:sp>
          <p:nvSpPr>
            <p:cNvPr id="7" name="Freeform 7"/>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grpSp>
        <p:nvGrpSpPr>
          <p:cNvPr id="8" name="Group 8"/>
          <p:cNvGrpSpPr>
            <a:grpSpLocks noChangeAspect="1"/>
          </p:cNvGrpSpPr>
          <p:nvPr/>
        </p:nvGrpSpPr>
        <p:grpSpPr>
          <a:xfrm>
            <a:off x="9199901" y="4185804"/>
            <a:ext cx="2917904" cy="3070143"/>
            <a:chOff x="0" y="0"/>
            <a:chExt cx="5842000" cy="6146800"/>
          </a:xfrm>
        </p:grpSpPr>
        <p:sp>
          <p:nvSpPr>
            <p:cNvPr id="9" name="Freeform 9"/>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5"/>
              <a:stretch>
                <a:fillRect b="-19170"/>
              </a:stretch>
            </a:blipFill>
          </p:spPr>
        </p:sp>
        <p:sp>
          <p:nvSpPr>
            <p:cNvPr id="10" name="Freeform 10"/>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grpSp>
        <p:nvGrpSpPr>
          <p:cNvPr id="11" name="Group 11"/>
          <p:cNvGrpSpPr>
            <a:grpSpLocks noChangeAspect="1"/>
          </p:cNvGrpSpPr>
          <p:nvPr/>
        </p:nvGrpSpPr>
        <p:grpSpPr>
          <a:xfrm>
            <a:off x="13236410" y="4185804"/>
            <a:ext cx="2917904" cy="3070143"/>
            <a:chOff x="0" y="0"/>
            <a:chExt cx="5842000" cy="6146800"/>
          </a:xfrm>
        </p:grpSpPr>
        <p:sp>
          <p:nvSpPr>
            <p:cNvPr id="12" name="Freeform 12"/>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6"/>
              <a:stretch>
                <a:fillRect t="-6477" b="-6477"/>
              </a:stretch>
            </a:blipFill>
          </p:spPr>
        </p:sp>
        <p:sp>
          <p:nvSpPr>
            <p:cNvPr id="13" name="Freeform 13"/>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sp>
        <p:nvSpPr>
          <p:cNvPr id="14" name="TextBox 14"/>
          <p:cNvSpPr txBox="1"/>
          <p:nvPr/>
        </p:nvSpPr>
        <p:spPr>
          <a:xfrm>
            <a:off x="4686770" y="790575"/>
            <a:ext cx="8549640" cy="1453679"/>
          </a:xfrm>
          <a:prstGeom prst="rect">
            <a:avLst/>
          </a:prstGeom>
        </p:spPr>
        <p:txBody>
          <a:bodyPr lIns="0" tIns="0" rIns="0" bIns="0" rtlCol="0" anchor="t">
            <a:spAutoFit/>
          </a:bodyPr>
          <a:lstStyle/>
          <a:p>
            <a:pPr algn="ctr">
              <a:lnSpc>
                <a:spcPts val="11225"/>
              </a:lnSpc>
              <a:spcBef>
                <a:spcPct val="0"/>
              </a:spcBef>
            </a:pPr>
            <a:r>
              <a:rPr lang="en-US" sz="8018">
                <a:solidFill>
                  <a:srgbClr val="FFFFFF"/>
                </a:solidFill>
                <a:latin typeface="Telegraf Bold"/>
              </a:rPr>
              <a:t>MEET THE TEAM</a:t>
            </a:r>
          </a:p>
        </p:txBody>
      </p:sp>
      <p:sp>
        <p:nvSpPr>
          <p:cNvPr id="15" name="TextBox 15"/>
          <p:cNvSpPr txBox="1"/>
          <p:nvPr/>
        </p:nvSpPr>
        <p:spPr>
          <a:xfrm>
            <a:off x="1548123" y="7643677"/>
            <a:ext cx="2560031" cy="585102"/>
          </a:xfrm>
          <a:prstGeom prst="rect">
            <a:avLst/>
          </a:prstGeom>
        </p:spPr>
        <p:txBody>
          <a:bodyPr lIns="0" tIns="0" rIns="0" bIns="0" rtlCol="0" anchor="t">
            <a:spAutoFit/>
          </a:bodyPr>
          <a:lstStyle/>
          <a:p>
            <a:pPr algn="ctr">
              <a:lnSpc>
                <a:spcPts val="4853"/>
              </a:lnSpc>
            </a:pPr>
            <a:r>
              <a:rPr lang="en-US" sz="3467">
                <a:solidFill>
                  <a:srgbClr val="FFFFFF"/>
                </a:solidFill>
                <a:latin typeface="Canva Sans Bold"/>
              </a:rPr>
              <a:t>Aryan Bains</a:t>
            </a:r>
          </a:p>
        </p:txBody>
      </p:sp>
      <p:sp>
        <p:nvSpPr>
          <p:cNvPr id="16" name="TextBox 16"/>
          <p:cNvSpPr txBox="1"/>
          <p:nvPr/>
        </p:nvSpPr>
        <p:spPr>
          <a:xfrm>
            <a:off x="4786168" y="7643677"/>
            <a:ext cx="3672350" cy="1201116"/>
          </a:xfrm>
          <a:prstGeom prst="rect">
            <a:avLst/>
          </a:prstGeom>
        </p:spPr>
        <p:txBody>
          <a:bodyPr lIns="0" tIns="0" rIns="0" bIns="0" rtlCol="0" anchor="t">
            <a:spAutoFit/>
          </a:bodyPr>
          <a:lstStyle/>
          <a:p>
            <a:pPr algn="ctr">
              <a:lnSpc>
                <a:spcPts val="4853"/>
              </a:lnSpc>
            </a:pPr>
            <a:r>
              <a:rPr lang="en-US" sz="3467">
                <a:solidFill>
                  <a:srgbClr val="FFFFFF"/>
                </a:solidFill>
                <a:latin typeface="Canva Sans Bold"/>
              </a:rPr>
              <a:t>Prabhdeep Singh</a:t>
            </a:r>
          </a:p>
          <a:p>
            <a:pPr algn="ctr">
              <a:lnSpc>
                <a:spcPts val="4853"/>
              </a:lnSpc>
            </a:pPr>
            <a:r>
              <a:rPr lang="en-US" sz="3467">
                <a:solidFill>
                  <a:srgbClr val="FFFFFF"/>
                </a:solidFill>
                <a:latin typeface="Canva Sans Bold"/>
              </a:rPr>
              <a:t>Narula</a:t>
            </a:r>
          </a:p>
        </p:txBody>
      </p:sp>
      <p:sp>
        <p:nvSpPr>
          <p:cNvPr id="17" name="TextBox 17"/>
          <p:cNvSpPr txBox="1"/>
          <p:nvPr/>
        </p:nvSpPr>
        <p:spPr>
          <a:xfrm>
            <a:off x="9340376" y="7643677"/>
            <a:ext cx="2636954" cy="585102"/>
          </a:xfrm>
          <a:prstGeom prst="rect">
            <a:avLst/>
          </a:prstGeom>
        </p:spPr>
        <p:txBody>
          <a:bodyPr lIns="0" tIns="0" rIns="0" bIns="0" rtlCol="0" anchor="t">
            <a:spAutoFit/>
          </a:bodyPr>
          <a:lstStyle/>
          <a:p>
            <a:pPr algn="ctr">
              <a:lnSpc>
                <a:spcPts val="4853"/>
              </a:lnSpc>
            </a:pPr>
            <a:r>
              <a:rPr lang="en-US" sz="3467">
                <a:solidFill>
                  <a:srgbClr val="FFFFFF"/>
                </a:solidFill>
                <a:latin typeface="Canva Sans Bold"/>
              </a:rPr>
              <a:t>Sneha Singh</a:t>
            </a:r>
          </a:p>
        </p:txBody>
      </p:sp>
      <p:sp>
        <p:nvSpPr>
          <p:cNvPr id="18" name="TextBox 18"/>
          <p:cNvSpPr txBox="1"/>
          <p:nvPr/>
        </p:nvSpPr>
        <p:spPr>
          <a:xfrm>
            <a:off x="13389349" y="7643677"/>
            <a:ext cx="2612027" cy="1201116"/>
          </a:xfrm>
          <a:prstGeom prst="rect">
            <a:avLst/>
          </a:prstGeom>
        </p:spPr>
        <p:txBody>
          <a:bodyPr lIns="0" tIns="0" rIns="0" bIns="0" rtlCol="0" anchor="t">
            <a:spAutoFit/>
          </a:bodyPr>
          <a:lstStyle/>
          <a:p>
            <a:pPr algn="ctr">
              <a:lnSpc>
                <a:spcPts val="4853"/>
              </a:lnSpc>
            </a:pPr>
            <a:r>
              <a:rPr lang="en-US" sz="3467">
                <a:solidFill>
                  <a:srgbClr val="FFFFFF"/>
                </a:solidFill>
                <a:latin typeface="Canva Sans Bold"/>
              </a:rPr>
              <a:t>Divnit Singh</a:t>
            </a:r>
          </a:p>
          <a:p>
            <a:pPr algn="ctr">
              <a:lnSpc>
                <a:spcPts val="4853"/>
              </a:lnSpc>
            </a:pPr>
            <a:r>
              <a:rPr lang="en-US" sz="3467">
                <a:solidFill>
                  <a:srgbClr val="FFFFFF"/>
                </a:solidFill>
                <a:latin typeface="Canva Sans Bold"/>
              </a:rPr>
              <a:t>Dhodi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6903932" y="3107731"/>
            <a:ext cx="4071539" cy="407153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270"/>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800"/>
                </a:lnSpc>
              </a:pPr>
              <a:endParaRPr/>
            </a:p>
          </p:txBody>
        </p:sp>
      </p:grpSp>
      <p:sp>
        <p:nvSpPr>
          <p:cNvPr id="5" name="AutoShape 5"/>
          <p:cNvSpPr/>
          <p:nvPr/>
        </p:nvSpPr>
        <p:spPr>
          <a:xfrm flipH="1" flipV="1">
            <a:off x="5218716" y="3138462"/>
            <a:ext cx="2021961" cy="499159"/>
          </a:xfrm>
          <a:prstGeom prst="line">
            <a:avLst/>
          </a:prstGeom>
          <a:ln w="38100" cap="flat">
            <a:solidFill>
              <a:srgbClr val="FFFFFF"/>
            </a:solidFill>
            <a:prstDash val="solid"/>
            <a:headEnd type="none" w="sm" len="sm"/>
            <a:tailEnd type="triangle" w="lg" len="med"/>
          </a:ln>
        </p:spPr>
      </p:sp>
      <p:sp>
        <p:nvSpPr>
          <p:cNvPr id="6" name="AutoShape 6"/>
          <p:cNvSpPr/>
          <p:nvPr/>
        </p:nvSpPr>
        <p:spPr>
          <a:xfrm>
            <a:off x="10982880" y="6159578"/>
            <a:ext cx="1918696" cy="809994"/>
          </a:xfrm>
          <a:prstGeom prst="line">
            <a:avLst/>
          </a:prstGeom>
          <a:ln w="38100" cap="flat">
            <a:solidFill>
              <a:srgbClr val="FFFFFF"/>
            </a:solidFill>
            <a:prstDash val="solid"/>
            <a:headEnd type="none" w="sm" len="sm"/>
            <a:tailEnd type="triangle" w="lg" len="med"/>
          </a:ln>
        </p:spPr>
      </p:sp>
      <p:sp>
        <p:nvSpPr>
          <p:cNvPr id="7" name="AutoShape 7"/>
          <p:cNvSpPr/>
          <p:nvPr/>
        </p:nvSpPr>
        <p:spPr>
          <a:xfrm flipH="1">
            <a:off x="5219790" y="6582771"/>
            <a:ext cx="1989308" cy="616555"/>
          </a:xfrm>
          <a:prstGeom prst="line">
            <a:avLst/>
          </a:prstGeom>
          <a:ln w="38100" cap="flat">
            <a:solidFill>
              <a:srgbClr val="FFFFFF"/>
            </a:solidFill>
            <a:prstDash val="solid"/>
            <a:headEnd type="none" w="sm" len="sm"/>
            <a:tailEnd type="triangle" w="lg" len="med"/>
          </a:ln>
        </p:spPr>
      </p:sp>
      <p:sp>
        <p:nvSpPr>
          <p:cNvPr id="8" name="AutoShape 8"/>
          <p:cNvSpPr/>
          <p:nvPr/>
        </p:nvSpPr>
        <p:spPr>
          <a:xfrm flipV="1">
            <a:off x="10891823" y="3406365"/>
            <a:ext cx="2003217" cy="569743"/>
          </a:xfrm>
          <a:prstGeom prst="line">
            <a:avLst/>
          </a:prstGeom>
          <a:ln w="38100" cap="flat">
            <a:solidFill>
              <a:srgbClr val="FFFFFF"/>
            </a:solidFill>
            <a:prstDash val="solid"/>
            <a:headEnd type="none" w="sm" len="sm"/>
            <a:tailEnd type="triangle" w="lg" len="med"/>
          </a:ln>
        </p:spPr>
      </p:sp>
      <p:grpSp>
        <p:nvGrpSpPr>
          <p:cNvPr id="9" name="Group 9"/>
          <p:cNvGrpSpPr/>
          <p:nvPr/>
        </p:nvGrpSpPr>
        <p:grpSpPr>
          <a:xfrm>
            <a:off x="294283" y="908331"/>
            <a:ext cx="4696451" cy="3086100"/>
            <a:chOff x="0" y="0"/>
            <a:chExt cx="1236925" cy="812800"/>
          </a:xfrm>
        </p:grpSpPr>
        <p:sp>
          <p:nvSpPr>
            <p:cNvPr id="10" name="Freeform 10"/>
            <p:cNvSpPr/>
            <p:nvPr/>
          </p:nvSpPr>
          <p:spPr>
            <a:xfrm>
              <a:off x="0" y="0"/>
              <a:ext cx="1236925" cy="812800"/>
            </a:xfrm>
            <a:custGeom>
              <a:avLst/>
              <a:gdLst/>
              <a:ahLst/>
              <a:cxnLst/>
              <a:rect l="l" t="t" r="r" b="b"/>
              <a:pathLst>
                <a:path w="1236925" h="812800">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id="11" name="TextBox 11"/>
            <p:cNvSpPr txBox="1"/>
            <p:nvPr/>
          </p:nvSpPr>
          <p:spPr>
            <a:xfrm>
              <a:off x="0" y="-76200"/>
              <a:ext cx="1236925" cy="8890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7245242" y="4757095"/>
            <a:ext cx="3596640" cy="668035"/>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Telegraf Bold"/>
              </a:rPr>
              <a:t>KEY FEATURES</a:t>
            </a:r>
          </a:p>
        </p:txBody>
      </p:sp>
      <p:sp>
        <p:nvSpPr>
          <p:cNvPr id="13" name="TextBox 13"/>
          <p:cNvSpPr txBox="1"/>
          <p:nvPr/>
        </p:nvSpPr>
        <p:spPr>
          <a:xfrm>
            <a:off x="812249" y="981075"/>
            <a:ext cx="3660519" cy="2222805"/>
          </a:xfrm>
          <a:prstGeom prst="rect">
            <a:avLst/>
          </a:prstGeom>
        </p:spPr>
        <p:txBody>
          <a:bodyPr lIns="0" tIns="0" rIns="0" bIns="0" rtlCol="0" anchor="t">
            <a:spAutoFit/>
          </a:bodyPr>
          <a:lstStyle/>
          <a:p>
            <a:pPr algn="ctr">
              <a:lnSpc>
                <a:spcPts val="2958"/>
              </a:lnSpc>
              <a:spcBef>
                <a:spcPct val="0"/>
              </a:spcBef>
            </a:pPr>
            <a:r>
              <a:rPr lang="en-US" sz="2112">
                <a:solidFill>
                  <a:srgbClr val="FFFFFF"/>
                </a:solidFill>
                <a:latin typeface="Arimo"/>
              </a:rPr>
              <a:t>OUR PROJECT ENVISIONS A HARMONIOUS INTEGRATION OF ADVANCED TECHNOLOGIES TO REDEFINE THE HEALTHCARE EXPERIENCE.</a:t>
            </a:r>
          </a:p>
        </p:txBody>
      </p:sp>
      <p:grpSp>
        <p:nvGrpSpPr>
          <p:cNvPr id="14" name="Group 14"/>
          <p:cNvGrpSpPr/>
          <p:nvPr/>
        </p:nvGrpSpPr>
        <p:grpSpPr>
          <a:xfrm>
            <a:off x="13119327" y="5770546"/>
            <a:ext cx="4696451" cy="3086100"/>
            <a:chOff x="0" y="0"/>
            <a:chExt cx="1236925" cy="812800"/>
          </a:xfrm>
        </p:grpSpPr>
        <p:sp>
          <p:nvSpPr>
            <p:cNvPr id="15" name="Freeform 15"/>
            <p:cNvSpPr/>
            <p:nvPr/>
          </p:nvSpPr>
          <p:spPr>
            <a:xfrm>
              <a:off x="0" y="0"/>
              <a:ext cx="1236925" cy="812800"/>
            </a:xfrm>
            <a:custGeom>
              <a:avLst/>
              <a:gdLst/>
              <a:ahLst/>
              <a:cxnLst/>
              <a:rect l="l" t="t" r="r" b="b"/>
              <a:pathLst>
                <a:path w="1236925" h="812800">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id="16" name="TextBox 16"/>
            <p:cNvSpPr txBox="1"/>
            <p:nvPr/>
          </p:nvSpPr>
          <p:spPr>
            <a:xfrm>
              <a:off x="0" y="-76200"/>
              <a:ext cx="1236925" cy="889000"/>
            </a:xfrm>
            <a:prstGeom prst="rect">
              <a:avLst/>
            </a:prstGeom>
          </p:spPr>
          <p:txBody>
            <a:bodyPr lIns="50800" tIns="50800" rIns="50800" bIns="50800" rtlCol="0" anchor="ctr"/>
            <a:lstStyle/>
            <a:p>
              <a:pPr algn="ctr">
                <a:lnSpc>
                  <a:spcPts val="2800"/>
                </a:lnSpc>
              </a:pPr>
              <a:endParaRPr/>
            </a:p>
          </p:txBody>
        </p:sp>
      </p:grpSp>
      <p:grpSp>
        <p:nvGrpSpPr>
          <p:cNvPr id="17" name="Group 17"/>
          <p:cNvGrpSpPr/>
          <p:nvPr/>
        </p:nvGrpSpPr>
        <p:grpSpPr>
          <a:xfrm>
            <a:off x="294283" y="5962693"/>
            <a:ext cx="4696451" cy="3086100"/>
            <a:chOff x="0" y="0"/>
            <a:chExt cx="1236925" cy="812800"/>
          </a:xfrm>
        </p:grpSpPr>
        <p:sp>
          <p:nvSpPr>
            <p:cNvPr id="18" name="Freeform 18"/>
            <p:cNvSpPr/>
            <p:nvPr/>
          </p:nvSpPr>
          <p:spPr>
            <a:xfrm>
              <a:off x="0" y="0"/>
              <a:ext cx="1236925" cy="812800"/>
            </a:xfrm>
            <a:custGeom>
              <a:avLst/>
              <a:gdLst/>
              <a:ahLst/>
              <a:cxnLst/>
              <a:rect l="l" t="t" r="r" b="b"/>
              <a:pathLst>
                <a:path w="1236925" h="812800">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id="19" name="TextBox 19"/>
            <p:cNvSpPr txBox="1"/>
            <p:nvPr/>
          </p:nvSpPr>
          <p:spPr>
            <a:xfrm>
              <a:off x="0" y="-76200"/>
              <a:ext cx="1236925" cy="889000"/>
            </a:xfrm>
            <a:prstGeom prst="rect">
              <a:avLst/>
            </a:prstGeom>
          </p:spPr>
          <p:txBody>
            <a:bodyPr lIns="50800" tIns="50800" rIns="50800" bIns="50800" rtlCol="0" anchor="ctr"/>
            <a:lstStyle/>
            <a:p>
              <a:pPr algn="ctr">
                <a:lnSpc>
                  <a:spcPts val="2800"/>
                </a:lnSpc>
              </a:pPr>
              <a:endParaRPr/>
            </a:p>
          </p:txBody>
        </p:sp>
      </p:grpSp>
      <p:grpSp>
        <p:nvGrpSpPr>
          <p:cNvPr id="20" name="Group 20"/>
          <p:cNvGrpSpPr/>
          <p:nvPr/>
        </p:nvGrpSpPr>
        <p:grpSpPr>
          <a:xfrm>
            <a:off x="13119327" y="908331"/>
            <a:ext cx="4696451" cy="3086100"/>
            <a:chOff x="0" y="0"/>
            <a:chExt cx="1236925" cy="812800"/>
          </a:xfrm>
        </p:grpSpPr>
        <p:sp>
          <p:nvSpPr>
            <p:cNvPr id="21" name="Freeform 21"/>
            <p:cNvSpPr/>
            <p:nvPr/>
          </p:nvSpPr>
          <p:spPr>
            <a:xfrm>
              <a:off x="0" y="0"/>
              <a:ext cx="1236925" cy="812800"/>
            </a:xfrm>
            <a:custGeom>
              <a:avLst/>
              <a:gdLst/>
              <a:ahLst/>
              <a:cxnLst/>
              <a:rect l="l" t="t" r="r" b="b"/>
              <a:pathLst>
                <a:path w="1236925" h="812800">
                  <a:moveTo>
                    <a:pt x="84072" y="0"/>
                  </a:moveTo>
                  <a:lnTo>
                    <a:pt x="1152854" y="0"/>
                  </a:lnTo>
                  <a:cubicBezTo>
                    <a:pt x="1199285" y="0"/>
                    <a:pt x="1236925" y="37640"/>
                    <a:pt x="1236925" y="84072"/>
                  </a:cubicBezTo>
                  <a:lnTo>
                    <a:pt x="1236925" y="728728"/>
                  </a:lnTo>
                  <a:cubicBezTo>
                    <a:pt x="1236925" y="775160"/>
                    <a:pt x="1199285" y="812800"/>
                    <a:pt x="1152854" y="812800"/>
                  </a:cubicBezTo>
                  <a:lnTo>
                    <a:pt x="84072" y="812800"/>
                  </a:lnTo>
                  <a:cubicBezTo>
                    <a:pt x="37640" y="812800"/>
                    <a:pt x="0" y="775160"/>
                    <a:pt x="0" y="728728"/>
                  </a:cubicBezTo>
                  <a:lnTo>
                    <a:pt x="0" y="84072"/>
                  </a:lnTo>
                  <a:cubicBezTo>
                    <a:pt x="0" y="37640"/>
                    <a:pt x="37640" y="0"/>
                    <a:pt x="84072" y="0"/>
                  </a:cubicBezTo>
                  <a:close/>
                </a:path>
              </a:pathLst>
            </a:custGeom>
            <a:solidFill>
              <a:srgbClr val="004AAD"/>
            </a:solidFill>
          </p:spPr>
        </p:sp>
        <p:sp>
          <p:nvSpPr>
            <p:cNvPr id="22" name="TextBox 22"/>
            <p:cNvSpPr txBox="1"/>
            <p:nvPr/>
          </p:nvSpPr>
          <p:spPr>
            <a:xfrm>
              <a:off x="0" y="-76200"/>
              <a:ext cx="1236925" cy="889000"/>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13407748" y="1175293"/>
            <a:ext cx="4119609" cy="2475975"/>
          </a:xfrm>
          <a:prstGeom prst="rect">
            <a:avLst/>
          </a:prstGeom>
        </p:spPr>
        <p:txBody>
          <a:bodyPr lIns="0" tIns="0" rIns="0" bIns="0" rtlCol="0" anchor="t">
            <a:spAutoFit/>
          </a:bodyPr>
          <a:lstStyle/>
          <a:p>
            <a:pPr algn="ctr">
              <a:lnSpc>
                <a:spcPts val="3255"/>
              </a:lnSpc>
              <a:spcBef>
                <a:spcPct val="0"/>
              </a:spcBef>
            </a:pPr>
            <a:r>
              <a:rPr lang="en-US" sz="2325">
                <a:solidFill>
                  <a:srgbClr val="FFFFFF"/>
                </a:solidFill>
                <a:latin typeface="Telegraf"/>
              </a:rPr>
              <a:t>DRONES, AI, IOT, BLOCKCHAIN - ALL CONVERGING TO REVOLUTIONIZE THE WAY WE APPROACH HEALTH AND WELL-BEING.</a:t>
            </a:r>
          </a:p>
        </p:txBody>
      </p:sp>
      <p:sp>
        <p:nvSpPr>
          <p:cNvPr id="24" name="TextBox 24"/>
          <p:cNvSpPr txBox="1"/>
          <p:nvPr/>
        </p:nvSpPr>
        <p:spPr>
          <a:xfrm>
            <a:off x="553266" y="6296479"/>
            <a:ext cx="4178485" cy="2332804"/>
          </a:xfrm>
          <a:prstGeom prst="rect">
            <a:avLst/>
          </a:prstGeom>
        </p:spPr>
        <p:txBody>
          <a:bodyPr lIns="0" tIns="0" rIns="0" bIns="0" rtlCol="0" anchor="t">
            <a:spAutoFit/>
          </a:bodyPr>
          <a:lstStyle/>
          <a:p>
            <a:pPr algn="ctr">
              <a:lnSpc>
                <a:spcPts val="3676"/>
              </a:lnSpc>
              <a:spcBef>
                <a:spcPct val="0"/>
              </a:spcBef>
            </a:pPr>
            <a:r>
              <a:rPr lang="en-US" sz="2626">
                <a:solidFill>
                  <a:srgbClr val="FFFFFF"/>
                </a:solidFill>
                <a:latin typeface="Telegraf"/>
              </a:rPr>
              <a:t>BREAKING BARRIERS TO PROVIDE EFFICIENT AND ACCESSIBLE HEALTHCARE SOLUTIONS.</a:t>
            </a:r>
          </a:p>
        </p:txBody>
      </p:sp>
      <p:sp>
        <p:nvSpPr>
          <p:cNvPr id="25" name="TextBox 25"/>
          <p:cNvSpPr txBox="1"/>
          <p:nvPr/>
        </p:nvSpPr>
        <p:spPr>
          <a:xfrm>
            <a:off x="13574203" y="6078640"/>
            <a:ext cx="3786698" cy="2550643"/>
          </a:xfrm>
          <a:prstGeom prst="rect">
            <a:avLst/>
          </a:prstGeom>
        </p:spPr>
        <p:txBody>
          <a:bodyPr lIns="0" tIns="0" rIns="0" bIns="0" rtlCol="0" anchor="t">
            <a:spAutoFit/>
          </a:bodyPr>
          <a:lstStyle/>
          <a:p>
            <a:pPr algn="ctr">
              <a:lnSpc>
                <a:spcPts val="3357"/>
              </a:lnSpc>
              <a:spcBef>
                <a:spcPct val="0"/>
              </a:spcBef>
            </a:pPr>
            <a:r>
              <a:rPr lang="en-US" sz="2398">
                <a:solidFill>
                  <a:srgbClr val="FFFFFF"/>
                </a:solidFill>
                <a:latin typeface="Telegraf"/>
              </a:rPr>
              <a:t>SEAMLESSLY CONNECTING PATIENTS, HEALTHCARE PROVIDERS, AND ESSENTIAL medical services.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415023" y="3119967"/>
            <a:ext cx="4062937" cy="4047066"/>
            <a:chOff x="0" y="0"/>
            <a:chExt cx="6502400" cy="6477000"/>
          </a:xfrm>
        </p:grpSpPr>
        <p:sp>
          <p:nvSpPr>
            <p:cNvPr id="3" name="Freeform 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4712" r="-24712"/>
              </a:stretch>
            </a:blipFill>
          </p:spPr>
        </p:sp>
        <p:sp>
          <p:nvSpPr>
            <p:cNvPr id="4" name="Freeform 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43270"/>
            </a:solidFill>
          </p:spPr>
        </p:sp>
      </p:grpSp>
      <p:sp>
        <p:nvSpPr>
          <p:cNvPr id="5" name="AutoShape 5"/>
          <p:cNvSpPr/>
          <p:nvPr/>
        </p:nvSpPr>
        <p:spPr>
          <a:xfrm flipV="1">
            <a:off x="11191687" y="3008450"/>
            <a:ext cx="1644668" cy="872347"/>
          </a:xfrm>
          <a:prstGeom prst="line">
            <a:avLst/>
          </a:prstGeom>
          <a:ln w="38100" cap="flat">
            <a:solidFill>
              <a:srgbClr val="FFFFFF"/>
            </a:solidFill>
            <a:prstDash val="solid"/>
            <a:headEnd type="none" w="sm" len="sm"/>
            <a:tailEnd type="triangle" w="lg" len="med"/>
          </a:ln>
        </p:spPr>
      </p:sp>
      <p:sp>
        <p:nvSpPr>
          <p:cNvPr id="6" name="AutoShape 6"/>
          <p:cNvSpPr/>
          <p:nvPr/>
        </p:nvSpPr>
        <p:spPr>
          <a:xfrm flipH="1">
            <a:off x="5475963" y="6536983"/>
            <a:ext cx="1844488" cy="967135"/>
          </a:xfrm>
          <a:prstGeom prst="line">
            <a:avLst/>
          </a:prstGeom>
          <a:ln w="38100" cap="flat">
            <a:solidFill>
              <a:srgbClr val="FFFFFF"/>
            </a:solidFill>
            <a:prstDash val="solid"/>
            <a:headEnd type="none" w="sm" len="sm"/>
            <a:tailEnd type="triangle" w="lg" len="med"/>
          </a:ln>
        </p:spPr>
      </p:sp>
      <p:sp>
        <p:nvSpPr>
          <p:cNvPr id="7" name="AutoShape 7"/>
          <p:cNvSpPr/>
          <p:nvPr/>
        </p:nvSpPr>
        <p:spPr>
          <a:xfrm>
            <a:off x="11340573" y="6649804"/>
            <a:ext cx="1579889" cy="741494"/>
          </a:xfrm>
          <a:prstGeom prst="line">
            <a:avLst/>
          </a:prstGeom>
          <a:ln w="38100" cap="flat">
            <a:solidFill>
              <a:srgbClr val="FFFFFF"/>
            </a:solidFill>
            <a:prstDash val="solid"/>
            <a:headEnd type="none" w="sm" len="sm"/>
            <a:tailEnd type="triangle" w="lg" len="med"/>
          </a:ln>
        </p:spPr>
      </p:sp>
      <p:sp>
        <p:nvSpPr>
          <p:cNvPr id="8" name="AutoShape 8"/>
          <p:cNvSpPr/>
          <p:nvPr/>
        </p:nvSpPr>
        <p:spPr>
          <a:xfrm flipH="1" flipV="1">
            <a:off x="5570829" y="3648046"/>
            <a:ext cx="2021961" cy="499159"/>
          </a:xfrm>
          <a:prstGeom prst="line">
            <a:avLst/>
          </a:prstGeom>
          <a:ln w="38100" cap="flat">
            <a:solidFill>
              <a:srgbClr val="FFFFFF"/>
            </a:solidFill>
            <a:prstDash val="solid"/>
            <a:headEnd type="none" w="sm" len="sm"/>
            <a:tailEnd type="triangle" w="lg" len="med"/>
          </a:ln>
        </p:spPr>
      </p:sp>
      <p:grpSp>
        <p:nvGrpSpPr>
          <p:cNvPr id="9" name="Group 9"/>
          <p:cNvGrpSpPr/>
          <p:nvPr/>
        </p:nvGrpSpPr>
        <p:grpSpPr>
          <a:xfrm rot="-5400000">
            <a:off x="584662" y="-584662"/>
            <a:ext cx="4716032" cy="5885356"/>
            <a:chOff x="0" y="0"/>
            <a:chExt cx="660400" cy="824144"/>
          </a:xfrm>
        </p:grpSpPr>
        <p:sp>
          <p:nvSpPr>
            <p:cNvPr id="10" name="Freeform 10"/>
            <p:cNvSpPr/>
            <p:nvPr/>
          </p:nvSpPr>
          <p:spPr>
            <a:xfrm>
              <a:off x="0" y="0"/>
              <a:ext cx="660400" cy="824144"/>
            </a:xfrm>
            <a:custGeom>
              <a:avLst/>
              <a:gdLst/>
              <a:ahLst/>
              <a:cxnLst/>
              <a:rect l="l" t="t" r="r" b="b"/>
              <a:pathLst>
                <a:path w="660400" h="824144">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id="11" name="TextBox 11"/>
            <p:cNvSpPr txBox="1"/>
            <p:nvPr/>
          </p:nvSpPr>
          <p:spPr>
            <a:xfrm>
              <a:off x="0" y="-76200"/>
              <a:ext cx="660400" cy="773344"/>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5783487" y="923925"/>
            <a:ext cx="7230794" cy="1778231"/>
          </a:xfrm>
          <a:prstGeom prst="rect">
            <a:avLst/>
          </a:prstGeom>
        </p:spPr>
        <p:txBody>
          <a:bodyPr lIns="0" tIns="0" rIns="0" bIns="0" rtlCol="0" anchor="t">
            <a:spAutoFit/>
          </a:bodyPr>
          <a:lstStyle/>
          <a:p>
            <a:pPr algn="ctr">
              <a:lnSpc>
                <a:spcPts val="7128"/>
              </a:lnSpc>
            </a:pPr>
            <a:r>
              <a:rPr lang="en-US" sz="5091">
                <a:solidFill>
                  <a:srgbClr val="CEE3E5"/>
                </a:solidFill>
                <a:latin typeface="Canva Sans Bold"/>
              </a:rPr>
              <a:t>Electronic Health Record</a:t>
            </a:r>
          </a:p>
        </p:txBody>
      </p:sp>
      <p:grpSp>
        <p:nvGrpSpPr>
          <p:cNvPr id="13" name="Group 13"/>
          <p:cNvGrpSpPr/>
          <p:nvPr/>
        </p:nvGrpSpPr>
        <p:grpSpPr>
          <a:xfrm rot="5400000">
            <a:off x="13429943" y="-1077250"/>
            <a:ext cx="4716032" cy="5885356"/>
            <a:chOff x="0" y="0"/>
            <a:chExt cx="660400" cy="824144"/>
          </a:xfrm>
        </p:grpSpPr>
        <p:sp>
          <p:nvSpPr>
            <p:cNvPr id="14" name="Freeform 14"/>
            <p:cNvSpPr/>
            <p:nvPr/>
          </p:nvSpPr>
          <p:spPr>
            <a:xfrm>
              <a:off x="0" y="0"/>
              <a:ext cx="660400" cy="824144"/>
            </a:xfrm>
            <a:custGeom>
              <a:avLst/>
              <a:gdLst/>
              <a:ahLst/>
              <a:cxnLst/>
              <a:rect l="l" t="t" r="r" b="b"/>
              <a:pathLst>
                <a:path w="660400" h="824144">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id="15" name="TextBox 15"/>
            <p:cNvSpPr txBox="1"/>
            <p:nvPr/>
          </p:nvSpPr>
          <p:spPr>
            <a:xfrm>
              <a:off x="0" y="-76200"/>
              <a:ext cx="660400" cy="773344"/>
            </a:xfrm>
            <a:prstGeom prst="rect">
              <a:avLst/>
            </a:prstGeom>
          </p:spPr>
          <p:txBody>
            <a:bodyPr lIns="50800" tIns="50800" rIns="50800" bIns="50800" rtlCol="0" anchor="ctr"/>
            <a:lstStyle/>
            <a:p>
              <a:pPr algn="ctr">
                <a:lnSpc>
                  <a:spcPts val="2800"/>
                </a:lnSpc>
              </a:pPr>
              <a:endParaRPr/>
            </a:p>
          </p:txBody>
        </p:sp>
      </p:grpSp>
      <p:grpSp>
        <p:nvGrpSpPr>
          <p:cNvPr id="16" name="Group 16"/>
          <p:cNvGrpSpPr/>
          <p:nvPr/>
        </p:nvGrpSpPr>
        <p:grpSpPr>
          <a:xfrm rot="-5400000">
            <a:off x="81967" y="5728590"/>
            <a:ext cx="4716032" cy="5885356"/>
            <a:chOff x="0" y="0"/>
            <a:chExt cx="660400" cy="824144"/>
          </a:xfrm>
        </p:grpSpPr>
        <p:sp>
          <p:nvSpPr>
            <p:cNvPr id="17" name="Freeform 17"/>
            <p:cNvSpPr/>
            <p:nvPr/>
          </p:nvSpPr>
          <p:spPr>
            <a:xfrm>
              <a:off x="0" y="0"/>
              <a:ext cx="660400" cy="824144"/>
            </a:xfrm>
            <a:custGeom>
              <a:avLst/>
              <a:gdLst/>
              <a:ahLst/>
              <a:cxnLst/>
              <a:rect l="l" t="t" r="r" b="b"/>
              <a:pathLst>
                <a:path w="660400" h="824144">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id="18" name="TextBox 18"/>
            <p:cNvSpPr txBox="1"/>
            <p:nvPr/>
          </p:nvSpPr>
          <p:spPr>
            <a:xfrm>
              <a:off x="0" y="-76200"/>
              <a:ext cx="660400" cy="773344"/>
            </a:xfrm>
            <a:prstGeom prst="rect">
              <a:avLst/>
            </a:prstGeom>
          </p:spPr>
          <p:txBody>
            <a:bodyPr lIns="50800" tIns="50800" rIns="50800" bIns="50800" rtlCol="0" anchor="ctr"/>
            <a:lstStyle/>
            <a:p>
              <a:pPr algn="ctr">
                <a:lnSpc>
                  <a:spcPts val="2800"/>
                </a:lnSpc>
              </a:pPr>
              <a:endParaRPr/>
            </a:p>
          </p:txBody>
        </p:sp>
      </p:grpSp>
      <p:grpSp>
        <p:nvGrpSpPr>
          <p:cNvPr id="19" name="Group 19"/>
          <p:cNvGrpSpPr/>
          <p:nvPr/>
        </p:nvGrpSpPr>
        <p:grpSpPr>
          <a:xfrm rot="5400000">
            <a:off x="13598943" y="5401225"/>
            <a:ext cx="4716032" cy="5885356"/>
            <a:chOff x="0" y="0"/>
            <a:chExt cx="660400" cy="824144"/>
          </a:xfrm>
        </p:grpSpPr>
        <p:sp>
          <p:nvSpPr>
            <p:cNvPr id="20" name="Freeform 20"/>
            <p:cNvSpPr/>
            <p:nvPr/>
          </p:nvSpPr>
          <p:spPr>
            <a:xfrm>
              <a:off x="0" y="0"/>
              <a:ext cx="660400" cy="824144"/>
            </a:xfrm>
            <a:custGeom>
              <a:avLst/>
              <a:gdLst/>
              <a:ahLst/>
              <a:cxnLst/>
              <a:rect l="l" t="t" r="r" b="b"/>
              <a:pathLst>
                <a:path w="660400" h="824144">
                  <a:moveTo>
                    <a:pt x="220252" y="805075"/>
                  </a:moveTo>
                  <a:cubicBezTo>
                    <a:pt x="254109" y="816589"/>
                    <a:pt x="292600" y="824144"/>
                    <a:pt x="330378" y="824144"/>
                  </a:cubicBezTo>
                  <a:cubicBezTo>
                    <a:pt x="368157" y="824144"/>
                    <a:pt x="404509" y="817667"/>
                    <a:pt x="438009" y="806153"/>
                  </a:cubicBezTo>
                  <a:cubicBezTo>
                    <a:pt x="438723" y="805794"/>
                    <a:pt x="439435" y="805794"/>
                    <a:pt x="440148" y="805434"/>
                  </a:cubicBezTo>
                  <a:cubicBezTo>
                    <a:pt x="565955" y="759379"/>
                    <a:pt x="658618" y="637765"/>
                    <a:pt x="660400" y="495390"/>
                  </a:cubicBezTo>
                  <a:lnTo>
                    <a:pt x="660400" y="0"/>
                  </a:lnTo>
                  <a:lnTo>
                    <a:pt x="0" y="0"/>
                  </a:lnTo>
                  <a:lnTo>
                    <a:pt x="0" y="495022"/>
                  </a:lnTo>
                  <a:cubicBezTo>
                    <a:pt x="1782" y="638484"/>
                    <a:pt x="93019" y="760099"/>
                    <a:pt x="220252" y="805075"/>
                  </a:cubicBezTo>
                  <a:close/>
                </a:path>
              </a:pathLst>
            </a:custGeom>
            <a:solidFill>
              <a:srgbClr val="004AAD"/>
            </a:solidFill>
          </p:spPr>
        </p:sp>
        <p:sp>
          <p:nvSpPr>
            <p:cNvPr id="21" name="TextBox 21"/>
            <p:cNvSpPr txBox="1"/>
            <p:nvPr/>
          </p:nvSpPr>
          <p:spPr>
            <a:xfrm>
              <a:off x="0" y="-76200"/>
              <a:ext cx="660400" cy="773344"/>
            </a:xfrm>
            <a:prstGeom prst="rect">
              <a:avLst/>
            </a:prstGeom>
          </p:spPr>
          <p:txBody>
            <a:bodyPr lIns="50800" tIns="50800" rIns="50800" bIns="50800" rtlCol="0" anchor="ctr"/>
            <a:lstStyle/>
            <a:p>
              <a:pPr algn="ctr">
                <a:lnSpc>
                  <a:spcPts val="2800"/>
                </a:lnSpc>
              </a:pPr>
              <a:endParaRPr/>
            </a:p>
          </p:txBody>
        </p:sp>
      </p:grpSp>
      <p:sp>
        <p:nvSpPr>
          <p:cNvPr id="22" name="TextBox 22"/>
          <p:cNvSpPr txBox="1"/>
          <p:nvPr/>
        </p:nvSpPr>
        <p:spPr>
          <a:xfrm>
            <a:off x="279287" y="623629"/>
            <a:ext cx="4925625" cy="3599815"/>
          </a:xfrm>
          <a:prstGeom prst="rect">
            <a:avLst/>
          </a:prstGeom>
        </p:spPr>
        <p:txBody>
          <a:bodyPr lIns="0" tIns="0" rIns="0" bIns="0" rtlCol="0" anchor="t">
            <a:spAutoFit/>
          </a:bodyPr>
          <a:lstStyle/>
          <a:p>
            <a:pPr algn="ctr">
              <a:lnSpc>
                <a:spcPts val="4759"/>
              </a:lnSpc>
            </a:pPr>
            <a:r>
              <a:rPr lang="en-US" sz="3399">
                <a:solidFill>
                  <a:srgbClr val="CEE3E5"/>
                </a:solidFill>
                <a:latin typeface="Arimo"/>
              </a:rPr>
              <a:t>Patient records, prescriptions, and pertinent data stored in one location, streamlining accessibility for authorized users.</a:t>
            </a:r>
          </a:p>
        </p:txBody>
      </p:sp>
      <p:sp>
        <p:nvSpPr>
          <p:cNvPr id="23" name="TextBox 23"/>
          <p:cNvSpPr txBox="1"/>
          <p:nvPr/>
        </p:nvSpPr>
        <p:spPr>
          <a:xfrm>
            <a:off x="13207232" y="297811"/>
            <a:ext cx="4925625" cy="3599815"/>
          </a:xfrm>
          <a:prstGeom prst="rect">
            <a:avLst/>
          </a:prstGeom>
        </p:spPr>
        <p:txBody>
          <a:bodyPr lIns="0" tIns="0" rIns="0" bIns="0" rtlCol="0" anchor="t">
            <a:spAutoFit/>
          </a:bodyPr>
          <a:lstStyle/>
          <a:p>
            <a:pPr algn="ctr">
              <a:lnSpc>
                <a:spcPts val="4759"/>
              </a:lnSpc>
            </a:pPr>
            <a:r>
              <a:rPr lang="en-US" sz="3399">
                <a:solidFill>
                  <a:srgbClr val="CEE3E5"/>
                </a:solidFill>
                <a:latin typeface="Arimo"/>
              </a:rPr>
              <a:t>Accessibility across different devices, allowing doctors to make informed decisions regardless of their location.</a:t>
            </a:r>
          </a:p>
        </p:txBody>
      </p:sp>
      <p:sp>
        <p:nvSpPr>
          <p:cNvPr id="24" name="TextBox 24"/>
          <p:cNvSpPr txBox="1"/>
          <p:nvPr/>
        </p:nvSpPr>
        <p:spPr>
          <a:xfrm>
            <a:off x="-22829" y="6801171"/>
            <a:ext cx="4925625" cy="2999740"/>
          </a:xfrm>
          <a:prstGeom prst="rect">
            <a:avLst/>
          </a:prstGeom>
        </p:spPr>
        <p:txBody>
          <a:bodyPr lIns="0" tIns="0" rIns="0" bIns="0" rtlCol="0" anchor="t">
            <a:spAutoFit/>
          </a:bodyPr>
          <a:lstStyle/>
          <a:p>
            <a:pPr algn="ctr">
              <a:lnSpc>
                <a:spcPts val="4759"/>
              </a:lnSpc>
            </a:pPr>
            <a:r>
              <a:rPr lang="en-US" sz="3399">
                <a:solidFill>
                  <a:srgbClr val="CEE3E5"/>
                </a:solidFill>
                <a:latin typeface="Arimo"/>
              </a:rPr>
              <a:t>A secure platform for doctors to update prescriptions, share test results, and discuss patient care plans.</a:t>
            </a:r>
          </a:p>
        </p:txBody>
      </p:sp>
      <p:sp>
        <p:nvSpPr>
          <p:cNvPr id="25" name="TextBox 25"/>
          <p:cNvSpPr txBox="1"/>
          <p:nvPr/>
        </p:nvSpPr>
        <p:spPr>
          <a:xfrm>
            <a:off x="13490531" y="6801171"/>
            <a:ext cx="4925625" cy="2999740"/>
          </a:xfrm>
          <a:prstGeom prst="rect">
            <a:avLst/>
          </a:prstGeom>
        </p:spPr>
        <p:txBody>
          <a:bodyPr lIns="0" tIns="0" rIns="0" bIns="0" rtlCol="0" anchor="t">
            <a:spAutoFit/>
          </a:bodyPr>
          <a:lstStyle/>
          <a:p>
            <a:pPr algn="ctr">
              <a:lnSpc>
                <a:spcPts val="4759"/>
              </a:lnSpc>
            </a:pPr>
            <a:r>
              <a:rPr lang="en-US" sz="3399">
                <a:solidFill>
                  <a:srgbClr val="CEE3E5"/>
                </a:solidFill>
                <a:latin typeface="Arimo"/>
              </a:rPr>
              <a:t>Informed patients can actively participate in their healthcare decisions, fostering a collaborative approach.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78068" y="3374521"/>
            <a:ext cx="5258530" cy="4114800"/>
          </a:xfrm>
          <a:custGeom>
            <a:avLst/>
            <a:gdLst/>
            <a:ahLst/>
            <a:cxnLst/>
            <a:rect l="l" t="t" r="r" b="b"/>
            <a:pathLst>
              <a:path w="5258530" h="4114800">
                <a:moveTo>
                  <a:pt x="0" y="0"/>
                </a:moveTo>
                <a:lnTo>
                  <a:pt x="5258530" y="0"/>
                </a:lnTo>
                <a:lnTo>
                  <a:pt x="52585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92045" y="1363385"/>
            <a:ext cx="6827399" cy="1650989"/>
          </a:xfrm>
          <a:custGeom>
            <a:avLst/>
            <a:gdLst/>
            <a:ahLst/>
            <a:cxnLst/>
            <a:rect l="l" t="t" r="r" b="b"/>
            <a:pathLst>
              <a:path w="6827399" h="1650989">
                <a:moveTo>
                  <a:pt x="0" y="0"/>
                </a:moveTo>
                <a:lnTo>
                  <a:pt x="6827399" y="0"/>
                </a:lnTo>
                <a:lnTo>
                  <a:pt x="6827399" y="1650989"/>
                </a:lnTo>
                <a:lnTo>
                  <a:pt x="0" y="16509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962951" y="340469"/>
            <a:ext cx="10169159" cy="1233587"/>
          </a:xfrm>
          <a:prstGeom prst="rect">
            <a:avLst/>
          </a:prstGeom>
        </p:spPr>
        <p:txBody>
          <a:bodyPr lIns="0" tIns="0" rIns="0" bIns="0" rtlCol="0" anchor="t">
            <a:spAutoFit/>
          </a:bodyPr>
          <a:lstStyle/>
          <a:p>
            <a:pPr algn="ctr">
              <a:lnSpc>
                <a:spcPts val="10024"/>
              </a:lnSpc>
            </a:pPr>
            <a:r>
              <a:rPr lang="en-US" sz="7160">
                <a:solidFill>
                  <a:srgbClr val="CEE3E5"/>
                </a:solidFill>
                <a:latin typeface="Canva Sans Bold"/>
              </a:rPr>
              <a:t>AI ChatBot</a:t>
            </a:r>
          </a:p>
        </p:txBody>
      </p:sp>
      <p:sp>
        <p:nvSpPr>
          <p:cNvPr id="5" name="TextBox 5"/>
          <p:cNvSpPr txBox="1"/>
          <p:nvPr/>
        </p:nvSpPr>
        <p:spPr>
          <a:xfrm>
            <a:off x="11669502" y="1398659"/>
            <a:ext cx="6037493" cy="1523290"/>
          </a:xfrm>
          <a:prstGeom prst="rect">
            <a:avLst/>
          </a:prstGeom>
        </p:spPr>
        <p:txBody>
          <a:bodyPr lIns="0" tIns="0" rIns="0" bIns="0" rtlCol="0" anchor="t">
            <a:spAutoFit/>
          </a:bodyPr>
          <a:lstStyle/>
          <a:p>
            <a:pPr algn="ctr">
              <a:lnSpc>
                <a:spcPts val="3020"/>
              </a:lnSpc>
              <a:spcBef>
                <a:spcPct val="0"/>
              </a:spcBef>
            </a:pPr>
            <a:r>
              <a:rPr lang="en-US" sz="2157">
                <a:solidFill>
                  <a:srgbClr val="000000"/>
                </a:solidFill>
                <a:latin typeface="Arimo Bold"/>
              </a:rPr>
              <a:t>OUR AI-POWERED CHATBOT IS YOUR VIRTUAL GUIDE, SEAMLESSLY BLENDING TECHNOLOGY WITH PERSONALIZED PATIENT CARE.</a:t>
            </a:r>
          </a:p>
        </p:txBody>
      </p:sp>
      <p:sp>
        <p:nvSpPr>
          <p:cNvPr id="6" name="Freeform 6"/>
          <p:cNvSpPr/>
          <p:nvPr/>
        </p:nvSpPr>
        <p:spPr>
          <a:xfrm>
            <a:off x="7666452" y="3338084"/>
            <a:ext cx="6758529" cy="1634335"/>
          </a:xfrm>
          <a:custGeom>
            <a:avLst/>
            <a:gdLst/>
            <a:ahLst/>
            <a:cxnLst/>
            <a:rect l="l" t="t" r="r" b="b"/>
            <a:pathLst>
              <a:path w="6758529" h="1634335">
                <a:moveTo>
                  <a:pt x="0" y="0"/>
                </a:moveTo>
                <a:lnTo>
                  <a:pt x="6758529" y="0"/>
                </a:lnTo>
                <a:lnTo>
                  <a:pt x="6758529" y="1634335"/>
                </a:lnTo>
                <a:lnTo>
                  <a:pt x="0" y="1634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970376" y="5517462"/>
            <a:ext cx="7094524" cy="1715585"/>
          </a:xfrm>
          <a:custGeom>
            <a:avLst/>
            <a:gdLst/>
            <a:ahLst/>
            <a:cxnLst/>
            <a:rect l="l" t="t" r="r" b="b"/>
            <a:pathLst>
              <a:path w="7094524" h="1715585">
                <a:moveTo>
                  <a:pt x="0" y="0"/>
                </a:moveTo>
                <a:lnTo>
                  <a:pt x="7094524" y="0"/>
                </a:lnTo>
                <a:lnTo>
                  <a:pt x="7094524" y="1715585"/>
                </a:lnTo>
                <a:lnTo>
                  <a:pt x="0" y="1715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666452" y="7660402"/>
            <a:ext cx="6851186" cy="1656741"/>
          </a:xfrm>
          <a:custGeom>
            <a:avLst/>
            <a:gdLst/>
            <a:ahLst/>
            <a:cxnLst/>
            <a:rect l="l" t="t" r="r" b="b"/>
            <a:pathLst>
              <a:path w="6851186" h="1656741">
                <a:moveTo>
                  <a:pt x="0" y="0"/>
                </a:moveTo>
                <a:lnTo>
                  <a:pt x="6851186" y="0"/>
                </a:lnTo>
                <a:lnTo>
                  <a:pt x="6851186" y="1656742"/>
                </a:lnTo>
                <a:lnTo>
                  <a:pt x="0" y="1656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047530" y="3446395"/>
            <a:ext cx="6226770" cy="140652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Arimo Bold"/>
              </a:rPr>
              <a:t>EXPERIENCE HEALTHCARE ON DEMAND WITH OUR CHATBOT, PROVIDING INSTANT ACCESS TO INFORMATION AND ASSISTANCE ANYTIME, ANYWHERE.</a:t>
            </a:r>
          </a:p>
        </p:txBody>
      </p:sp>
      <p:sp>
        <p:nvSpPr>
          <p:cNvPr id="10" name="TextBox 10"/>
          <p:cNvSpPr txBox="1"/>
          <p:nvPr/>
        </p:nvSpPr>
        <p:spPr>
          <a:xfrm>
            <a:off x="8198211" y="7728347"/>
            <a:ext cx="6226770" cy="140652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Arimo Bold"/>
              </a:rPr>
              <a:t>WITH THE POWER OF AI, OUR CHATBOT LEARNS AND TAILORS INTERACTIONS TO USER PREFERENCES, OFFERING A PERSONALIZED AND EFFICIENT HEALTHCARE ENGAGEMENT.</a:t>
            </a:r>
          </a:p>
        </p:txBody>
      </p:sp>
      <p:sp>
        <p:nvSpPr>
          <p:cNvPr id="11" name="TextBox 11"/>
          <p:cNvSpPr txBox="1"/>
          <p:nvPr/>
        </p:nvSpPr>
        <p:spPr>
          <a:xfrm>
            <a:off x="11457052" y="5648179"/>
            <a:ext cx="6462392" cy="140652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Arimo Bold"/>
              </a:rPr>
              <a:t>DESIGNED FOR EASE, OUR CHATBOT ASSISTS IN NAVIGATING EHR, SCHEDULING APPOINTMENTS, AND SWIFTLY RETRIEVING MEDICAL INFORMATION, ENSURING A SEAMLESS USER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1035883"/>
            <a:ext cx="3233994" cy="5135659"/>
          </a:xfrm>
          <a:custGeom>
            <a:avLst/>
            <a:gdLst/>
            <a:ahLst/>
            <a:cxnLst/>
            <a:rect l="l" t="t" r="r" b="b"/>
            <a:pathLst>
              <a:path w="3233994" h="5135659">
                <a:moveTo>
                  <a:pt x="0" y="0"/>
                </a:moveTo>
                <a:lnTo>
                  <a:pt x="3233994" y="0"/>
                </a:lnTo>
                <a:lnTo>
                  <a:pt x="3233994" y="5135660"/>
                </a:lnTo>
                <a:lnTo>
                  <a:pt x="0" y="5135660"/>
                </a:lnTo>
                <a:lnTo>
                  <a:pt x="0" y="0"/>
                </a:lnTo>
                <a:close/>
              </a:path>
            </a:pathLst>
          </a:custGeom>
          <a:blipFill>
            <a:blip r:embed="rId2"/>
            <a:stretch>
              <a:fillRect t="-7020" r="-2229" b="-36036"/>
            </a:stretch>
          </a:blipFill>
        </p:spPr>
      </p:sp>
      <p:sp>
        <p:nvSpPr>
          <p:cNvPr id="3" name="TextBox 3"/>
          <p:cNvSpPr txBox="1"/>
          <p:nvPr/>
        </p:nvSpPr>
        <p:spPr>
          <a:xfrm>
            <a:off x="4966129" y="1415199"/>
            <a:ext cx="12696959" cy="3728301"/>
          </a:xfrm>
          <a:prstGeom prst="rect">
            <a:avLst/>
          </a:prstGeom>
        </p:spPr>
        <p:txBody>
          <a:bodyPr lIns="0" tIns="0" rIns="0" bIns="0" rtlCol="0" anchor="t">
            <a:spAutoFit/>
          </a:bodyPr>
          <a:lstStyle/>
          <a:p>
            <a:pPr>
              <a:lnSpc>
                <a:spcPts val="7023"/>
              </a:lnSpc>
            </a:pPr>
            <a:r>
              <a:rPr lang="en-US" sz="5016">
                <a:solidFill>
                  <a:srgbClr val="CEE3E5"/>
                </a:solidFill>
                <a:latin typeface="Telegraf Bold"/>
              </a:rPr>
              <a:t>STEP TRACKER APP: YOUR PATH TO A HEALTHIER YOU</a:t>
            </a:r>
          </a:p>
          <a:p>
            <a:pPr>
              <a:lnSpc>
                <a:spcPts val="7023"/>
              </a:lnSpc>
            </a:pPr>
            <a:endParaRPr lang="en-US" sz="5016">
              <a:solidFill>
                <a:srgbClr val="CEE3E5"/>
              </a:solidFill>
              <a:latin typeface="Telegraf Bold"/>
            </a:endParaRPr>
          </a:p>
          <a:p>
            <a:pPr>
              <a:lnSpc>
                <a:spcPts val="4083"/>
              </a:lnSpc>
            </a:pPr>
            <a:endParaRPr lang="en-US" sz="5016">
              <a:solidFill>
                <a:srgbClr val="CEE3E5"/>
              </a:solidFill>
              <a:latin typeface="Telegraf Bold"/>
            </a:endParaRPr>
          </a:p>
          <a:p>
            <a:pPr>
              <a:lnSpc>
                <a:spcPts val="4083"/>
              </a:lnSpc>
              <a:spcBef>
                <a:spcPct val="0"/>
              </a:spcBef>
            </a:pPr>
            <a:endParaRPr lang="en-US" sz="5016">
              <a:solidFill>
                <a:srgbClr val="CEE3E5"/>
              </a:solidFill>
              <a:latin typeface="Telegraf Bold"/>
            </a:endParaRPr>
          </a:p>
        </p:txBody>
      </p:sp>
      <p:sp>
        <p:nvSpPr>
          <p:cNvPr id="4" name="Freeform 4"/>
          <p:cNvSpPr/>
          <p:nvPr/>
        </p:nvSpPr>
        <p:spPr>
          <a:xfrm>
            <a:off x="13641126" y="6171543"/>
            <a:ext cx="2185988" cy="4114800"/>
          </a:xfrm>
          <a:custGeom>
            <a:avLst/>
            <a:gdLst/>
            <a:ahLst/>
            <a:cxnLst/>
            <a:rect l="l" t="t" r="r" b="b"/>
            <a:pathLst>
              <a:path w="2185988" h="4114800">
                <a:moveTo>
                  <a:pt x="0" y="0"/>
                </a:moveTo>
                <a:lnTo>
                  <a:pt x="2185988" y="0"/>
                </a:lnTo>
                <a:lnTo>
                  <a:pt x="21859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966129" y="3352994"/>
            <a:ext cx="11317652" cy="2030857"/>
          </a:xfrm>
          <a:prstGeom prst="rect">
            <a:avLst/>
          </a:prstGeom>
        </p:spPr>
        <p:txBody>
          <a:bodyPr lIns="0" tIns="0" rIns="0" bIns="0" rtlCol="0" anchor="t">
            <a:spAutoFit/>
          </a:bodyPr>
          <a:lstStyle/>
          <a:p>
            <a:pPr>
              <a:lnSpc>
                <a:spcPts val="4087"/>
              </a:lnSpc>
              <a:spcBef>
                <a:spcPct val="0"/>
              </a:spcBef>
            </a:pPr>
            <a:r>
              <a:rPr lang="en-US" sz="2919">
                <a:solidFill>
                  <a:srgbClr val="FFFFFF"/>
                </a:solidFill>
                <a:latin typeface="Canva Sans"/>
              </a:rPr>
              <a:t>YOUR STEPS MATTER, AND SO DOES YOUR HEALTH DATA. SYNC THE APP SEAMLESSLY WITH OUR HEALTHCARE WEBSITE TO PROVIDE YOUR HEALTHCARE PROFESSIONALS WITH VALUABLE INSIGHTS INTO YOUR PHYSICAL ACTIVITY.</a:t>
            </a:r>
          </a:p>
        </p:txBody>
      </p:sp>
      <p:sp>
        <p:nvSpPr>
          <p:cNvPr id="6" name="TextBox 6"/>
          <p:cNvSpPr txBox="1"/>
          <p:nvPr/>
        </p:nvSpPr>
        <p:spPr>
          <a:xfrm>
            <a:off x="1028700" y="6703059"/>
            <a:ext cx="11638391" cy="2105795"/>
          </a:xfrm>
          <a:prstGeom prst="rect">
            <a:avLst/>
          </a:prstGeom>
        </p:spPr>
        <p:txBody>
          <a:bodyPr lIns="0" tIns="0" rIns="0" bIns="0" rtlCol="0" anchor="t">
            <a:spAutoFit/>
          </a:bodyPr>
          <a:lstStyle/>
          <a:p>
            <a:pPr>
              <a:lnSpc>
                <a:spcPts val="4192"/>
              </a:lnSpc>
              <a:spcBef>
                <a:spcPct val="0"/>
              </a:spcBef>
            </a:pPr>
            <a:r>
              <a:rPr lang="en-US" sz="2994">
                <a:solidFill>
                  <a:srgbClr val="FFFFFF"/>
                </a:solidFill>
                <a:latin typeface="Canva Sans"/>
              </a:rPr>
              <a:t>EMBARK ON A JOURNEY TO WELLNESS WITH OUR INNOVATIVE STEP TRACKER APP SEAMLESSLY LINKED TO OUR HEALTHCARE WEBSITE. THIS USER-FRIENDLY APP GOES BEYOND COUNTING STEPS; IT'S A HOLISTIC APPROACH TO PERSONAL HEALTH.</a:t>
            </a:r>
          </a:p>
        </p:txBody>
      </p:sp>
      <p:sp>
        <p:nvSpPr>
          <p:cNvPr id="7" name="Freeform 7"/>
          <p:cNvSpPr/>
          <p:nvPr/>
        </p:nvSpPr>
        <p:spPr>
          <a:xfrm rot="1561811">
            <a:off x="15526129" y="3621745"/>
            <a:ext cx="2185988" cy="4114800"/>
          </a:xfrm>
          <a:custGeom>
            <a:avLst/>
            <a:gdLst/>
            <a:ahLst/>
            <a:cxnLst/>
            <a:rect l="l" t="t" r="r" b="b"/>
            <a:pathLst>
              <a:path w="2185988" h="4114800">
                <a:moveTo>
                  <a:pt x="0" y="0"/>
                </a:moveTo>
                <a:lnTo>
                  <a:pt x="2185988" y="0"/>
                </a:lnTo>
                <a:lnTo>
                  <a:pt x="21859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28700" y="4494194"/>
            <a:ext cx="5010746" cy="50107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4" name="TextBox 4"/>
            <p:cNvSpPr txBox="1"/>
            <p:nvPr/>
          </p:nvSpPr>
          <p:spPr>
            <a:xfrm>
              <a:off x="76200" y="0"/>
              <a:ext cx="660400" cy="736600"/>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6372679" y="4494194"/>
            <a:ext cx="5010746" cy="501074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2248554" y="4247554"/>
            <a:ext cx="5010746" cy="501074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456667" y="2054767"/>
            <a:ext cx="17934161" cy="888347"/>
          </a:xfrm>
          <a:prstGeom prst="rect">
            <a:avLst/>
          </a:prstGeom>
        </p:spPr>
        <p:txBody>
          <a:bodyPr lIns="0" tIns="0" rIns="0" bIns="0" rtlCol="0" anchor="t">
            <a:spAutoFit/>
          </a:bodyPr>
          <a:lstStyle/>
          <a:p>
            <a:pPr algn="ctr">
              <a:lnSpc>
                <a:spcPts val="3536"/>
              </a:lnSpc>
              <a:spcBef>
                <a:spcPct val="0"/>
              </a:spcBef>
            </a:pPr>
            <a:r>
              <a:rPr lang="en-US" sz="2525">
                <a:solidFill>
                  <a:srgbClr val="FFFFFF"/>
                </a:solidFill>
                <a:latin typeface="Canva Sans"/>
              </a:rPr>
              <a:t>IN OUR HEALTHCARE WEBSITE'S QUEST TO PROVIDE COMPREHENSIVE CARE, THE VIDEO CALL WITH DOCTOR FEATURE EMERGES AS A TRANSFORMATIVE BRIDGE BETWEEN PATIENTS AND HEALTHCARE PROFESSIONALS.</a:t>
            </a:r>
          </a:p>
        </p:txBody>
      </p:sp>
      <p:sp>
        <p:nvSpPr>
          <p:cNvPr id="12" name="TextBox 12"/>
          <p:cNvSpPr txBox="1"/>
          <p:nvPr/>
        </p:nvSpPr>
        <p:spPr>
          <a:xfrm>
            <a:off x="3277759" y="570135"/>
            <a:ext cx="11200587" cy="960757"/>
          </a:xfrm>
          <a:prstGeom prst="rect">
            <a:avLst/>
          </a:prstGeom>
        </p:spPr>
        <p:txBody>
          <a:bodyPr lIns="0" tIns="0" rIns="0" bIns="0" rtlCol="0" anchor="t">
            <a:spAutoFit/>
          </a:bodyPr>
          <a:lstStyle/>
          <a:p>
            <a:pPr algn="ctr">
              <a:lnSpc>
                <a:spcPts val="7419"/>
              </a:lnSpc>
              <a:spcBef>
                <a:spcPct val="0"/>
              </a:spcBef>
            </a:pPr>
            <a:r>
              <a:rPr lang="en-US" sz="5299">
                <a:solidFill>
                  <a:srgbClr val="CEE3E5"/>
                </a:solidFill>
                <a:latin typeface="Telegraf Bold"/>
              </a:rPr>
              <a:t>VIDEO CALL WITH DOCTOR</a:t>
            </a:r>
          </a:p>
        </p:txBody>
      </p:sp>
      <p:sp>
        <p:nvSpPr>
          <p:cNvPr id="13" name="TextBox 13"/>
          <p:cNvSpPr txBox="1"/>
          <p:nvPr/>
        </p:nvSpPr>
        <p:spPr>
          <a:xfrm>
            <a:off x="1785889" y="3455709"/>
            <a:ext cx="3496369" cy="7918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Telegraf Bold"/>
              </a:rPr>
              <a:t>REAL-TIME INTERACTION</a:t>
            </a:r>
            <a:r>
              <a:rPr lang="en-US" sz="2199">
                <a:solidFill>
                  <a:srgbClr val="FFFFFF"/>
                </a:solidFill>
                <a:latin typeface="Telegraf Semi-Bold"/>
              </a:rPr>
              <a:t>:</a:t>
            </a:r>
          </a:p>
        </p:txBody>
      </p:sp>
      <p:sp>
        <p:nvSpPr>
          <p:cNvPr id="14" name="TextBox 14"/>
          <p:cNvSpPr txBox="1"/>
          <p:nvPr/>
        </p:nvSpPr>
        <p:spPr>
          <a:xfrm>
            <a:off x="6685926" y="3455709"/>
            <a:ext cx="4069008" cy="791845"/>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Telegraf Bold"/>
              </a:rPr>
              <a:t>VISUAL SYMPTOM ASSESSMENT</a:t>
            </a:r>
          </a:p>
        </p:txBody>
      </p:sp>
      <p:sp>
        <p:nvSpPr>
          <p:cNvPr id="15" name="TextBox 15"/>
          <p:cNvSpPr txBox="1"/>
          <p:nvPr/>
        </p:nvSpPr>
        <p:spPr>
          <a:xfrm>
            <a:off x="12719423" y="3586051"/>
            <a:ext cx="4069008" cy="401320"/>
          </a:xfrm>
          <a:prstGeom prst="rect">
            <a:avLst/>
          </a:prstGeom>
        </p:spPr>
        <p:txBody>
          <a:bodyPr lIns="0" tIns="0" rIns="0" bIns="0" rtlCol="0" anchor="t">
            <a:spAutoFit/>
          </a:bodyPr>
          <a:lstStyle/>
          <a:p>
            <a:pPr algn="ctr">
              <a:lnSpc>
                <a:spcPts val="3079"/>
              </a:lnSpc>
              <a:spcBef>
                <a:spcPct val="0"/>
              </a:spcBef>
            </a:pPr>
            <a:r>
              <a:rPr lang="en-US" sz="2199">
                <a:solidFill>
                  <a:srgbClr val="FFFFFF"/>
                </a:solidFill>
                <a:latin typeface="Telegraf Bold"/>
              </a:rPr>
              <a:t>PRIVACY </a:t>
            </a:r>
          </a:p>
        </p:txBody>
      </p:sp>
      <p:sp>
        <p:nvSpPr>
          <p:cNvPr id="16" name="TextBox 16"/>
          <p:cNvSpPr txBox="1"/>
          <p:nvPr/>
        </p:nvSpPr>
        <p:spPr>
          <a:xfrm>
            <a:off x="1398454" y="5543118"/>
            <a:ext cx="4271238" cy="31972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Telegraf"/>
              </a:rPr>
              <a:t>EXPERIENCE THE IMMEDIACY OF HEALTHCARE. PATIENTS CAN ENGAGE IN REAL-TIME CONVERSATIONS WITH DOCTORS, DISCUSSING SYMPTOMS, TREATMENT PLANS, AND SEEKING ADVICE WITHOUT THE NEED FOR PHYSICAL APPOINTMENTS.</a:t>
            </a:r>
          </a:p>
        </p:txBody>
      </p:sp>
      <p:sp>
        <p:nvSpPr>
          <p:cNvPr id="17" name="TextBox 17"/>
          <p:cNvSpPr txBox="1"/>
          <p:nvPr/>
        </p:nvSpPr>
        <p:spPr>
          <a:xfrm>
            <a:off x="6742434" y="5362854"/>
            <a:ext cx="4271238" cy="35496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Telegraf"/>
              </a:rPr>
              <a:t>SOMETIMES WORDS ARE NOT ENOUGH. WITH VIDEO CALLS, DOCTORS CAN VISUALLY ASSESS SYMPTOMS, PROVIDING A MORE ACCURATE DIAGNOSIS AND PERSONALIZED RECOMMENDATIONS BASED ON A COMPREHENSIVE UNDERSTANDING OF THE PATIENT'S CONDITION.</a:t>
            </a:r>
          </a:p>
        </p:txBody>
      </p:sp>
      <p:sp>
        <p:nvSpPr>
          <p:cNvPr id="18" name="TextBox 18"/>
          <p:cNvSpPr txBox="1"/>
          <p:nvPr/>
        </p:nvSpPr>
        <p:spPr>
          <a:xfrm>
            <a:off x="12819447" y="5208125"/>
            <a:ext cx="3868960" cy="3532217"/>
          </a:xfrm>
          <a:prstGeom prst="rect">
            <a:avLst/>
          </a:prstGeom>
        </p:spPr>
        <p:txBody>
          <a:bodyPr lIns="0" tIns="0" rIns="0" bIns="0" rtlCol="0" anchor="t">
            <a:spAutoFit/>
          </a:bodyPr>
          <a:lstStyle/>
          <a:p>
            <a:pPr algn="ctr">
              <a:lnSpc>
                <a:spcPts val="2536"/>
              </a:lnSpc>
              <a:spcBef>
                <a:spcPct val="0"/>
              </a:spcBef>
            </a:pPr>
            <a:r>
              <a:rPr lang="en-US" sz="1811">
                <a:solidFill>
                  <a:srgbClr val="FFFFFF"/>
                </a:solidFill>
                <a:latin typeface="Telegraf"/>
              </a:rPr>
              <a:t>YOUR HEALTH DATA IS PRECIOUS, AND WE TREAT IT WITH THE UTMOST CARE. THE VIDEO CALL FEATURE SECURELY TRANSMITS YOUR HEALTH INFORMATION, ADHERING TO STRINGENT DATA PROTECTION STANDARDS. YOUR MEDICAL HISTORY STAYS BETWEEN YOU AND YOUR DOCTOR, ENSURING CONFIDENTIALITY.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807" r="-18807"/>
            </a:stretch>
          </a:blipFill>
        </p:spPr>
      </p:sp>
      <p:sp>
        <p:nvSpPr>
          <p:cNvPr id="3" name="TextBox 3"/>
          <p:cNvSpPr txBox="1"/>
          <p:nvPr/>
        </p:nvSpPr>
        <p:spPr>
          <a:xfrm>
            <a:off x="297871" y="-104775"/>
            <a:ext cx="17958351" cy="2679620"/>
          </a:xfrm>
          <a:prstGeom prst="rect">
            <a:avLst/>
          </a:prstGeom>
        </p:spPr>
        <p:txBody>
          <a:bodyPr lIns="0" tIns="0" rIns="0" bIns="0" rtlCol="0" anchor="t">
            <a:spAutoFit/>
          </a:bodyPr>
          <a:lstStyle/>
          <a:p>
            <a:pPr algn="ctr">
              <a:lnSpc>
                <a:spcPts val="7128"/>
              </a:lnSpc>
            </a:pPr>
            <a:endParaRPr/>
          </a:p>
          <a:p>
            <a:pPr algn="ctr">
              <a:lnSpc>
                <a:spcPts val="7128"/>
              </a:lnSpc>
            </a:pPr>
            <a:r>
              <a:rPr lang="en-US" sz="5091">
                <a:solidFill>
                  <a:srgbClr val="CEE3E5"/>
                </a:solidFill>
                <a:latin typeface="Canva Sans Bold"/>
              </a:rPr>
              <a:t>Security is not a choice; it's a necessity in every digital step we take.</a:t>
            </a:r>
          </a:p>
        </p:txBody>
      </p:sp>
      <p:grpSp>
        <p:nvGrpSpPr>
          <p:cNvPr id="4" name="Group 4"/>
          <p:cNvGrpSpPr/>
          <p:nvPr/>
        </p:nvGrpSpPr>
        <p:grpSpPr>
          <a:xfrm>
            <a:off x="297871" y="3283983"/>
            <a:ext cx="4084691" cy="5256645"/>
            <a:chOff x="0" y="0"/>
            <a:chExt cx="1075803" cy="1384466"/>
          </a:xfrm>
        </p:grpSpPr>
        <p:sp>
          <p:nvSpPr>
            <p:cNvPr id="5" name="Freeform 5"/>
            <p:cNvSpPr/>
            <p:nvPr/>
          </p:nvSpPr>
          <p:spPr>
            <a:xfrm>
              <a:off x="0" y="0"/>
              <a:ext cx="1075803" cy="1384466"/>
            </a:xfrm>
            <a:custGeom>
              <a:avLst/>
              <a:gdLst/>
              <a:ahLst/>
              <a:cxnLst/>
              <a:rect l="l" t="t" r="r" b="b"/>
              <a:pathLst>
                <a:path w="1075803" h="1384466">
                  <a:moveTo>
                    <a:pt x="96663" y="0"/>
                  </a:moveTo>
                  <a:lnTo>
                    <a:pt x="979140" y="0"/>
                  </a:lnTo>
                  <a:cubicBezTo>
                    <a:pt x="1004777" y="0"/>
                    <a:pt x="1029364" y="10184"/>
                    <a:pt x="1047491" y="28312"/>
                  </a:cubicBezTo>
                  <a:cubicBezTo>
                    <a:pt x="1065619" y="46440"/>
                    <a:pt x="1075803" y="71026"/>
                    <a:pt x="1075803" y="96663"/>
                  </a:cubicBezTo>
                  <a:lnTo>
                    <a:pt x="1075803" y="1287803"/>
                  </a:lnTo>
                  <a:cubicBezTo>
                    <a:pt x="1075803" y="1313440"/>
                    <a:pt x="1065619" y="1338026"/>
                    <a:pt x="1047491" y="1356154"/>
                  </a:cubicBezTo>
                  <a:cubicBezTo>
                    <a:pt x="1029364" y="1374282"/>
                    <a:pt x="1004777" y="1384466"/>
                    <a:pt x="979140" y="1384466"/>
                  </a:cubicBezTo>
                  <a:lnTo>
                    <a:pt x="96663" y="1384466"/>
                  </a:lnTo>
                  <a:cubicBezTo>
                    <a:pt x="71026" y="1384466"/>
                    <a:pt x="46440" y="1374282"/>
                    <a:pt x="28312" y="1356154"/>
                  </a:cubicBezTo>
                  <a:cubicBezTo>
                    <a:pt x="10184" y="1338026"/>
                    <a:pt x="0" y="1313440"/>
                    <a:pt x="0" y="1287803"/>
                  </a:cubicBezTo>
                  <a:lnTo>
                    <a:pt x="0" y="96663"/>
                  </a:lnTo>
                  <a:cubicBezTo>
                    <a:pt x="0" y="71026"/>
                    <a:pt x="10184" y="46440"/>
                    <a:pt x="28312" y="28312"/>
                  </a:cubicBezTo>
                  <a:cubicBezTo>
                    <a:pt x="46440" y="10184"/>
                    <a:pt x="71026" y="0"/>
                    <a:pt x="96663" y="0"/>
                  </a:cubicBezTo>
                  <a:close/>
                </a:path>
              </a:pathLst>
            </a:custGeom>
            <a:solidFill>
              <a:srgbClr val="BACBD3"/>
            </a:solidFill>
          </p:spPr>
        </p:sp>
        <p:sp>
          <p:nvSpPr>
            <p:cNvPr id="6" name="TextBox 6"/>
            <p:cNvSpPr txBox="1"/>
            <p:nvPr/>
          </p:nvSpPr>
          <p:spPr>
            <a:xfrm>
              <a:off x="0" y="-76200"/>
              <a:ext cx="1075803" cy="1460666"/>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4887338" y="3283983"/>
            <a:ext cx="3951811" cy="5256645"/>
            <a:chOff x="0" y="0"/>
            <a:chExt cx="1040806" cy="1384466"/>
          </a:xfrm>
        </p:grpSpPr>
        <p:sp>
          <p:nvSpPr>
            <p:cNvPr id="8" name="Freeform 8"/>
            <p:cNvSpPr/>
            <p:nvPr/>
          </p:nvSpPr>
          <p:spPr>
            <a:xfrm>
              <a:off x="0" y="0"/>
              <a:ext cx="1040806" cy="1384466"/>
            </a:xfrm>
            <a:custGeom>
              <a:avLst/>
              <a:gdLst/>
              <a:ahLst/>
              <a:cxnLst/>
              <a:rect l="l" t="t" r="r" b="b"/>
              <a:pathLst>
                <a:path w="1040806" h="1384466">
                  <a:moveTo>
                    <a:pt x="99913" y="0"/>
                  </a:moveTo>
                  <a:lnTo>
                    <a:pt x="940893" y="0"/>
                  </a:lnTo>
                  <a:cubicBezTo>
                    <a:pt x="967392" y="0"/>
                    <a:pt x="992805" y="10527"/>
                    <a:pt x="1011542" y="29264"/>
                  </a:cubicBezTo>
                  <a:cubicBezTo>
                    <a:pt x="1030280" y="48001"/>
                    <a:pt x="1040806" y="73415"/>
                    <a:pt x="1040806" y="99913"/>
                  </a:cubicBezTo>
                  <a:lnTo>
                    <a:pt x="1040806" y="1284553"/>
                  </a:lnTo>
                  <a:cubicBezTo>
                    <a:pt x="1040806" y="1311052"/>
                    <a:pt x="1030280" y="1336465"/>
                    <a:pt x="1011542" y="1355202"/>
                  </a:cubicBezTo>
                  <a:cubicBezTo>
                    <a:pt x="992805" y="1373940"/>
                    <a:pt x="967392" y="1384466"/>
                    <a:pt x="940893" y="1384466"/>
                  </a:cubicBezTo>
                  <a:lnTo>
                    <a:pt x="99913" y="1384466"/>
                  </a:lnTo>
                  <a:cubicBezTo>
                    <a:pt x="73415" y="1384466"/>
                    <a:pt x="48001" y="1373940"/>
                    <a:pt x="29264" y="1355202"/>
                  </a:cubicBezTo>
                  <a:cubicBezTo>
                    <a:pt x="10527" y="1336465"/>
                    <a:pt x="0" y="1311052"/>
                    <a:pt x="0" y="1284553"/>
                  </a:cubicBezTo>
                  <a:lnTo>
                    <a:pt x="0" y="99913"/>
                  </a:lnTo>
                  <a:cubicBezTo>
                    <a:pt x="0" y="73415"/>
                    <a:pt x="10527" y="48001"/>
                    <a:pt x="29264" y="29264"/>
                  </a:cubicBezTo>
                  <a:cubicBezTo>
                    <a:pt x="48001" y="10527"/>
                    <a:pt x="73415" y="0"/>
                    <a:pt x="99913" y="0"/>
                  </a:cubicBezTo>
                  <a:close/>
                </a:path>
              </a:pathLst>
            </a:custGeom>
            <a:solidFill>
              <a:srgbClr val="BACBD3"/>
            </a:solidFill>
          </p:spPr>
        </p:sp>
        <p:sp>
          <p:nvSpPr>
            <p:cNvPr id="9" name="TextBox 9"/>
            <p:cNvSpPr txBox="1"/>
            <p:nvPr/>
          </p:nvSpPr>
          <p:spPr>
            <a:xfrm>
              <a:off x="0" y="-76200"/>
              <a:ext cx="1040806" cy="1460666"/>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9343925" y="3320218"/>
            <a:ext cx="3856753" cy="5252634"/>
            <a:chOff x="0" y="0"/>
            <a:chExt cx="1015770" cy="1383410"/>
          </a:xfrm>
        </p:grpSpPr>
        <p:sp>
          <p:nvSpPr>
            <p:cNvPr id="11" name="Freeform 11"/>
            <p:cNvSpPr/>
            <p:nvPr/>
          </p:nvSpPr>
          <p:spPr>
            <a:xfrm>
              <a:off x="0" y="0"/>
              <a:ext cx="1015770" cy="1383410"/>
            </a:xfrm>
            <a:custGeom>
              <a:avLst/>
              <a:gdLst/>
              <a:ahLst/>
              <a:cxnLst/>
              <a:rect l="l" t="t" r="r" b="b"/>
              <a:pathLst>
                <a:path w="1015770" h="1383410">
                  <a:moveTo>
                    <a:pt x="102376" y="0"/>
                  </a:moveTo>
                  <a:lnTo>
                    <a:pt x="913395" y="0"/>
                  </a:lnTo>
                  <a:cubicBezTo>
                    <a:pt x="969935" y="0"/>
                    <a:pt x="1015770" y="45835"/>
                    <a:pt x="1015770" y="102376"/>
                  </a:cubicBezTo>
                  <a:lnTo>
                    <a:pt x="1015770" y="1281034"/>
                  </a:lnTo>
                  <a:cubicBezTo>
                    <a:pt x="1015770" y="1337575"/>
                    <a:pt x="969935" y="1383410"/>
                    <a:pt x="913395" y="1383410"/>
                  </a:cubicBezTo>
                  <a:lnTo>
                    <a:pt x="102376" y="1383410"/>
                  </a:lnTo>
                  <a:cubicBezTo>
                    <a:pt x="45835" y="1383410"/>
                    <a:pt x="0" y="1337575"/>
                    <a:pt x="0" y="1281034"/>
                  </a:cubicBezTo>
                  <a:lnTo>
                    <a:pt x="0" y="102376"/>
                  </a:lnTo>
                  <a:cubicBezTo>
                    <a:pt x="0" y="45835"/>
                    <a:pt x="45835" y="0"/>
                    <a:pt x="102376" y="0"/>
                  </a:cubicBezTo>
                  <a:close/>
                </a:path>
              </a:pathLst>
            </a:custGeom>
            <a:solidFill>
              <a:srgbClr val="BACBD3"/>
            </a:solidFill>
          </p:spPr>
        </p:sp>
        <p:sp>
          <p:nvSpPr>
            <p:cNvPr id="12" name="TextBox 12"/>
            <p:cNvSpPr txBox="1"/>
            <p:nvPr/>
          </p:nvSpPr>
          <p:spPr>
            <a:xfrm>
              <a:off x="0" y="-76200"/>
              <a:ext cx="1015770" cy="145961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615213" y="3575062"/>
            <a:ext cx="3450007" cy="7016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otham Bold"/>
              </a:rPr>
              <a:t>AWS SERVER SIDE ENCRYPTION</a:t>
            </a:r>
          </a:p>
        </p:txBody>
      </p:sp>
      <p:sp>
        <p:nvSpPr>
          <p:cNvPr id="14" name="TextBox 14"/>
          <p:cNvSpPr txBox="1"/>
          <p:nvPr/>
        </p:nvSpPr>
        <p:spPr>
          <a:xfrm>
            <a:off x="9591624" y="3575062"/>
            <a:ext cx="3450007" cy="3492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otham Bold"/>
              </a:rPr>
              <a:t>IP WHITELISTING</a:t>
            </a:r>
          </a:p>
        </p:txBody>
      </p:sp>
      <p:sp>
        <p:nvSpPr>
          <p:cNvPr id="15" name="TextBox 15"/>
          <p:cNvSpPr txBox="1"/>
          <p:nvPr/>
        </p:nvSpPr>
        <p:spPr>
          <a:xfrm>
            <a:off x="5138240" y="3398850"/>
            <a:ext cx="3450007" cy="7016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Gotham Bold"/>
              </a:rPr>
              <a:t>DECENTALISED BLOCKCHAIN</a:t>
            </a:r>
          </a:p>
        </p:txBody>
      </p:sp>
      <p:sp>
        <p:nvSpPr>
          <p:cNvPr id="16" name="TextBox 16"/>
          <p:cNvSpPr txBox="1"/>
          <p:nvPr/>
        </p:nvSpPr>
        <p:spPr>
          <a:xfrm>
            <a:off x="442548" y="4478988"/>
            <a:ext cx="3835190" cy="4262896"/>
          </a:xfrm>
          <a:prstGeom prst="rect">
            <a:avLst/>
          </a:prstGeom>
        </p:spPr>
        <p:txBody>
          <a:bodyPr lIns="0" tIns="0" rIns="0" bIns="0" rtlCol="0" anchor="t">
            <a:spAutoFit/>
          </a:bodyPr>
          <a:lstStyle/>
          <a:p>
            <a:pPr algn="ctr">
              <a:lnSpc>
                <a:spcPts val="3387"/>
              </a:lnSpc>
            </a:pPr>
            <a:r>
              <a:rPr lang="en-US" sz="2419">
                <a:solidFill>
                  <a:srgbClr val="000000"/>
                </a:solidFill>
                <a:latin typeface="Canva Sans"/>
              </a:rPr>
              <a:t>AWS PROVIDES RESOURCES TO HELP PROTECT CRITICAL SYSTEMS AND SENSITIVE DATA AGAINST RANSOMWARE.</a:t>
            </a:r>
          </a:p>
          <a:p>
            <a:pPr algn="ctr">
              <a:lnSpc>
                <a:spcPts val="3387"/>
              </a:lnSpc>
            </a:pPr>
            <a:r>
              <a:rPr lang="en-US" sz="2419">
                <a:solidFill>
                  <a:srgbClr val="000000"/>
                </a:solidFill>
                <a:latin typeface="Canva Sans"/>
              </a:rPr>
              <a:t>These resources assist in preparing an organization .</a:t>
            </a:r>
          </a:p>
          <a:p>
            <a:pPr algn="ctr">
              <a:lnSpc>
                <a:spcPts val="3387"/>
              </a:lnSpc>
              <a:spcBef>
                <a:spcPct val="0"/>
              </a:spcBef>
            </a:pPr>
            <a:endParaRPr lang="en-US" sz="2419">
              <a:solidFill>
                <a:srgbClr val="000000"/>
              </a:solidFill>
              <a:latin typeface="Canva Sans"/>
            </a:endParaRPr>
          </a:p>
        </p:txBody>
      </p:sp>
      <p:sp>
        <p:nvSpPr>
          <p:cNvPr id="17" name="TextBox 17"/>
          <p:cNvSpPr txBox="1"/>
          <p:nvPr/>
        </p:nvSpPr>
        <p:spPr>
          <a:xfrm>
            <a:off x="5051907" y="4317882"/>
            <a:ext cx="3622672" cy="3965351"/>
          </a:xfrm>
          <a:prstGeom prst="rect">
            <a:avLst/>
          </a:prstGeom>
        </p:spPr>
        <p:txBody>
          <a:bodyPr lIns="0" tIns="0" rIns="0" bIns="0" rtlCol="0" anchor="t">
            <a:spAutoFit/>
          </a:bodyPr>
          <a:lstStyle/>
          <a:p>
            <a:pPr algn="ctr">
              <a:lnSpc>
                <a:spcPts val="2906"/>
              </a:lnSpc>
            </a:pPr>
            <a:r>
              <a:rPr lang="en-US" sz="2076">
                <a:solidFill>
                  <a:srgbClr val="000000"/>
                </a:solidFill>
                <a:latin typeface="Canva Sans"/>
              </a:rPr>
              <a:t>UTILIZING BLOCKCHAIN ENSURES A DECENTRALIZED, TAMPER-PROOF LEDGER.</a:t>
            </a:r>
          </a:p>
          <a:p>
            <a:pPr algn="ctr">
              <a:lnSpc>
                <a:spcPts val="2906"/>
              </a:lnSpc>
              <a:spcBef>
                <a:spcPct val="0"/>
              </a:spcBef>
            </a:pPr>
            <a:r>
              <a:rPr lang="en-US" sz="2076">
                <a:solidFill>
                  <a:srgbClr val="000000"/>
                </a:solidFill>
                <a:latin typeface="Canva Sans"/>
              </a:rPr>
              <a:t>THESE CONTRACTS AUTONOMOUSLY ENFORCE SECURITY PROTOCOLS, REDUCING RELIANCE ON CENTRALIZED AUTHORITIES AND ENHANCING OVERALL SYSTEM INTEGRITY.</a:t>
            </a:r>
          </a:p>
        </p:txBody>
      </p:sp>
      <p:sp>
        <p:nvSpPr>
          <p:cNvPr id="18" name="TextBox 18"/>
          <p:cNvSpPr txBox="1"/>
          <p:nvPr/>
        </p:nvSpPr>
        <p:spPr>
          <a:xfrm>
            <a:off x="9485878" y="4308357"/>
            <a:ext cx="3572847" cy="2855387"/>
          </a:xfrm>
          <a:prstGeom prst="rect">
            <a:avLst/>
          </a:prstGeom>
        </p:spPr>
        <p:txBody>
          <a:bodyPr lIns="0" tIns="0" rIns="0" bIns="0" rtlCol="0" anchor="t">
            <a:spAutoFit/>
          </a:bodyPr>
          <a:lstStyle/>
          <a:p>
            <a:pPr algn="ctr">
              <a:lnSpc>
                <a:spcPts val="3266"/>
              </a:lnSpc>
              <a:spcBef>
                <a:spcPct val="0"/>
              </a:spcBef>
            </a:pPr>
            <a:r>
              <a:rPr lang="en-US" sz="2333">
                <a:solidFill>
                  <a:srgbClr val="000000"/>
                </a:solidFill>
                <a:latin typeface="Canva Sans"/>
              </a:rPr>
              <a:t>. BY RESTRICTING ACCESS TO APPROVED IP ADDRESSES, WE ENSURE THAT ONLY TRUSTED ENTITIES CAN INTERACT WITH OUR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1797823"/>
            <a:ext cx="8974857" cy="7130502"/>
          </a:xfrm>
          <a:custGeom>
            <a:avLst/>
            <a:gdLst/>
            <a:ahLst/>
            <a:cxnLst/>
            <a:rect l="l" t="t" r="r" b="b"/>
            <a:pathLst>
              <a:path w="8974857" h="7130502">
                <a:moveTo>
                  <a:pt x="0" y="0"/>
                </a:moveTo>
                <a:lnTo>
                  <a:pt x="8974857" y="0"/>
                </a:lnTo>
                <a:lnTo>
                  <a:pt x="8974857" y="7130501"/>
                </a:lnTo>
                <a:lnTo>
                  <a:pt x="0" y="7130501"/>
                </a:lnTo>
                <a:lnTo>
                  <a:pt x="0" y="0"/>
                </a:lnTo>
                <a:close/>
              </a:path>
            </a:pathLst>
          </a:custGeom>
          <a:blipFill>
            <a:blip r:embed="rId2"/>
            <a:stretch>
              <a:fillRect l="-36446" r="-30914" b="-5324"/>
            </a:stretch>
          </a:blipFill>
        </p:spPr>
      </p:sp>
      <p:sp>
        <p:nvSpPr>
          <p:cNvPr id="3" name="TextBox 3"/>
          <p:cNvSpPr txBox="1"/>
          <p:nvPr/>
        </p:nvSpPr>
        <p:spPr>
          <a:xfrm>
            <a:off x="8124590" y="1524893"/>
            <a:ext cx="10163410" cy="7075288"/>
          </a:xfrm>
          <a:prstGeom prst="rect">
            <a:avLst/>
          </a:prstGeom>
        </p:spPr>
        <p:txBody>
          <a:bodyPr lIns="0" tIns="0" rIns="0" bIns="0" rtlCol="0" anchor="t">
            <a:spAutoFit/>
          </a:bodyPr>
          <a:lstStyle/>
          <a:p>
            <a:pPr>
              <a:lnSpc>
                <a:spcPts val="7448"/>
              </a:lnSpc>
            </a:pPr>
            <a:r>
              <a:rPr lang="en-US" sz="5320">
                <a:solidFill>
                  <a:srgbClr val="FFFFFF"/>
                </a:solidFill>
                <a:latin typeface="Telegraf Semi-Bold"/>
              </a:rPr>
              <a:t>FUTURE OUTLOOK: ELEVATING HEALTHCARE THROUGH DRONE DELIVERY</a:t>
            </a:r>
          </a:p>
          <a:p>
            <a:pPr algn="ctr">
              <a:lnSpc>
                <a:spcPts val="7448"/>
              </a:lnSpc>
            </a:pPr>
            <a:endParaRPr lang="en-US" sz="5320">
              <a:solidFill>
                <a:srgbClr val="FFFFFF"/>
              </a:solidFill>
              <a:latin typeface="Telegraf Semi-Bold"/>
            </a:endParaRPr>
          </a:p>
          <a:p>
            <a:pPr>
              <a:lnSpc>
                <a:spcPts val="3685"/>
              </a:lnSpc>
            </a:pPr>
            <a:r>
              <a:rPr lang="en-US" sz="2632">
                <a:solidFill>
                  <a:srgbClr val="FFFFFF"/>
                </a:solidFill>
                <a:latin typeface="Canva Sans"/>
              </a:rPr>
              <a:t>Imagine a healthcare website that transcends boundaries, literally. Our vision for the future involves a seamless integration of drone mechanisms for the swift and precise delivery of medicines and health-related essentials.</a:t>
            </a:r>
          </a:p>
          <a:p>
            <a:pPr algn="ctr">
              <a:lnSpc>
                <a:spcPts val="7448"/>
              </a:lnSpc>
              <a:spcBef>
                <a:spcPct val="0"/>
              </a:spcBef>
            </a:pPr>
            <a:endParaRPr lang="en-US" sz="2632">
              <a:solidFill>
                <a:srgbClr val="FFFFFF"/>
              </a:solidFill>
              <a:latin typeface="Canva Sans"/>
            </a:endParaRPr>
          </a:p>
        </p:txBody>
      </p:sp>
      <p:sp>
        <p:nvSpPr>
          <p:cNvPr id="4" name="Freeform 4"/>
          <p:cNvSpPr/>
          <p:nvPr/>
        </p:nvSpPr>
        <p:spPr>
          <a:xfrm>
            <a:off x="169143" y="1797823"/>
            <a:ext cx="8974857" cy="7130502"/>
          </a:xfrm>
          <a:custGeom>
            <a:avLst/>
            <a:gdLst/>
            <a:ahLst/>
            <a:cxnLst/>
            <a:rect l="l" t="t" r="r" b="b"/>
            <a:pathLst>
              <a:path w="8974857" h="7130502">
                <a:moveTo>
                  <a:pt x="0" y="0"/>
                </a:moveTo>
                <a:lnTo>
                  <a:pt x="8974857" y="0"/>
                </a:lnTo>
                <a:lnTo>
                  <a:pt x="8974857" y="7130501"/>
                </a:lnTo>
                <a:lnTo>
                  <a:pt x="0" y="7130501"/>
                </a:lnTo>
                <a:lnTo>
                  <a:pt x="0" y="0"/>
                </a:lnTo>
                <a:close/>
              </a:path>
            </a:pathLst>
          </a:custGeom>
          <a:blipFill>
            <a:blip r:embed="rId2"/>
            <a:stretch>
              <a:fillRect l="-36446" r="-30914" b="-5324"/>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600</Words>
  <Application>Microsoft Office PowerPoint</Application>
  <PresentationFormat>Custom</PresentationFormat>
  <Paragraphs>50</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Telegraf Extra-Light</vt:lpstr>
      <vt:lpstr>Canva Sans</vt:lpstr>
      <vt:lpstr>Arimo</vt:lpstr>
      <vt:lpstr>Arial</vt:lpstr>
      <vt:lpstr>Calibri</vt:lpstr>
      <vt:lpstr>Telegraf Semi-Bold</vt:lpstr>
      <vt:lpstr>Telegraf Bold</vt:lpstr>
      <vt:lpstr>Telegraf</vt:lpstr>
      <vt:lpstr>Canva Sans Bold</vt:lpstr>
      <vt:lpstr>Gotham Bold</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Futuristic Artificial Intelligence Presentation</dc:title>
  <cp:lastModifiedBy>Aryan Bains</cp:lastModifiedBy>
  <cp:revision>2</cp:revision>
  <dcterms:created xsi:type="dcterms:W3CDTF">2006-08-16T00:00:00Z</dcterms:created>
  <dcterms:modified xsi:type="dcterms:W3CDTF">2023-10-24T13:55:51Z</dcterms:modified>
  <dc:identifier>DAFx4pKSH2s</dc:identifier>
</cp:coreProperties>
</file>